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888" r:id="rId2"/>
    <p:sldId id="1100" r:id="rId3"/>
    <p:sldId id="1101" r:id="rId4"/>
    <p:sldId id="1082" r:id="rId5"/>
    <p:sldId id="1083" r:id="rId6"/>
    <p:sldId id="1084" r:id="rId7"/>
    <p:sldId id="1085" r:id="rId8"/>
    <p:sldId id="1087" r:id="rId9"/>
    <p:sldId id="1088" r:id="rId10"/>
    <p:sldId id="1099" r:id="rId11"/>
    <p:sldId id="1090" r:id="rId12"/>
    <p:sldId id="1114" r:id="rId13"/>
    <p:sldId id="1113" r:id="rId14"/>
    <p:sldId id="1118" r:id="rId15"/>
    <p:sldId id="1124" r:id="rId16"/>
    <p:sldId id="1117" r:id="rId17"/>
    <p:sldId id="1098" r:id="rId18"/>
    <p:sldId id="1140" r:id="rId19"/>
    <p:sldId id="1142" r:id="rId20"/>
    <p:sldId id="1144" r:id="rId21"/>
    <p:sldId id="1166" r:id="rId22"/>
    <p:sldId id="1116" r:id="rId23"/>
    <p:sldId id="1161" r:id="rId24"/>
    <p:sldId id="1103" r:id="rId25"/>
    <p:sldId id="1112" r:id="rId26"/>
    <p:sldId id="1120" r:id="rId27"/>
    <p:sldId id="1115" r:id="rId28"/>
    <p:sldId id="1119" r:id="rId29"/>
    <p:sldId id="1123" r:id="rId30"/>
    <p:sldId id="1108" r:id="rId31"/>
    <p:sldId id="1107" r:id="rId32"/>
    <p:sldId id="1109" r:id="rId33"/>
    <p:sldId id="1122" r:id="rId34"/>
    <p:sldId id="1165" r:id="rId35"/>
    <p:sldId id="1162" r:id="rId36"/>
    <p:sldId id="1126" r:id="rId37"/>
    <p:sldId id="1138" r:id="rId38"/>
    <p:sldId id="1127" r:id="rId39"/>
    <p:sldId id="1102" r:id="rId40"/>
    <p:sldId id="1094" r:id="rId41"/>
    <p:sldId id="1135" r:id="rId42"/>
    <p:sldId id="1136" r:id="rId43"/>
    <p:sldId id="1137" r:id="rId44"/>
    <p:sldId id="1129" r:id="rId45"/>
    <p:sldId id="1130" r:id="rId46"/>
    <p:sldId id="1131" r:id="rId47"/>
    <p:sldId id="1133" r:id="rId48"/>
    <p:sldId id="1134" r:id="rId49"/>
    <p:sldId id="1153" r:id="rId50"/>
    <p:sldId id="1154" r:id="rId51"/>
    <p:sldId id="1155" r:id="rId52"/>
    <p:sldId id="1147" r:id="rId53"/>
    <p:sldId id="1156" r:id="rId54"/>
    <p:sldId id="1149" r:id="rId55"/>
    <p:sldId id="1157" r:id="rId56"/>
    <p:sldId id="1160" r:id="rId57"/>
    <p:sldId id="1151" r:id="rId58"/>
    <p:sldId id="1158" r:id="rId59"/>
    <p:sldId id="1167" r:id="rId60"/>
    <p:sldId id="1152" r:id="rId61"/>
    <p:sldId id="1159" r:id="rId62"/>
    <p:sldId id="1168" r:id="rId63"/>
    <p:sldId id="894" r:id="rId64"/>
  </p:sldIdLst>
  <p:sldSz cx="9144000" cy="6858000" type="screen4x3"/>
  <p:notesSz cx="7315200" cy="9601200"/>
  <p:custDataLst>
    <p:tags r:id="rId67"/>
  </p:custDataLst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0000"/>
    <a:srgbClr val="FFFF00"/>
    <a:srgbClr val="000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1" autoAdjust="0"/>
    <p:restoredTop sz="63333" autoAdjust="0"/>
  </p:normalViewPr>
  <p:slideViewPr>
    <p:cSldViewPr>
      <p:cViewPr varScale="1">
        <p:scale>
          <a:sx n="61" d="100"/>
          <a:sy n="61" d="100"/>
        </p:scale>
        <p:origin x="20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2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94"/>
    </p:cViewPr>
  </p:sorterViewPr>
  <p:notesViewPr>
    <p:cSldViewPr>
      <p:cViewPr varScale="1">
        <p:scale>
          <a:sx n="53" d="100"/>
          <a:sy n="53" d="100"/>
        </p:scale>
        <p:origin x="-2862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8" tIns="48318" rIns="96638" bIns="48318" numCol="1" anchor="t" anchorCtr="0" compatLnSpc="1">
            <a:prstTxWarp prst="textNoShape">
              <a:avLst/>
            </a:prstTxWarp>
          </a:bodyPr>
          <a:lstStyle>
            <a:lvl1pPr defTabSz="966648">
              <a:spcBef>
                <a:spcPct val="0"/>
              </a:spcBef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8" tIns="48318" rIns="96638" bIns="48318" numCol="1" anchor="t" anchorCtr="0" compatLnSpc="1">
            <a:prstTxWarp prst="textNoShape">
              <a:avLst/>
            </a:prstTxWarp>
          </a:bodyPr>
          <a:lstStyle>
            <a:lvl1pPr algn="r" defTabSz="966648">
              <a:spcBef>
                <a:spcPct val="0"/>
              </a:spcBef>
              <a:defRPr sz="1300"/>
            </a:lvl1pPr>
          </a:lstStyle>
          <a:p>
            <a:pPr>
              <a:defRPr/>
            </a:pPr>
            <a:fld id="{5A851751-D9AD-426C-BF01-6572FEB2BC57}" type="datetimeFigureOut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686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8" tIns="48318" rIns="96638" bIns="48318" numCol="1" anchor="b" anchorCtr="0" compatLnSpc="1">
            <a:prstTxWarp prst="textNoShape">
              <a:avLst/>
            </a:prstTxWarp>
          </a:bodyPr>
          <a:lstStyle>
            <a:lvl1pPr defTabSz="966648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SA Murphy</a:t>
            </a:r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3363"/>
            <a:ext cx="31686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8" tIns="48318" rIns="96638" bIns="48318" numCol="1" anchor="b" anchorCtr="0" compatLnSpc="1">
            <a:prstTxWarp prst="textNoShape">
              <a:avLst/>
            </a:prstTxWarp>
          </a:bodyPr>
          <a:lstStyle>
            <a:lvl1pPr algn="r" defTabSz="966648">
              <a:spcBef>
                <a:spcPct val="0"/>
              </a:spcBef>
              <a:defRPr sz="1300"/>
            </a:lvl1pPr>
          </a:lstStyle>
          <a:p>
            <a:pPr>
              <a:defRPr/>
            </a:pPr>
            <a:fld id="{B6EB54D0-A9A6-4FEB-A115-27F14FEC5D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3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8" tIns="48318" rIns="96638" bIns="48318" numCol="1" anchor="t" anchorCtr="0" compatLnSpc="1">
            <a:prstTxWarp prst="textNoShape">
              <a:avLst/>
            </a:prstTxWarp>
          </a:bodyPr>
          <a:lstStyle>
            <a:lvl1pPr algn="r" defTabSz="966648">
              <a:spcBef>
                <a:spcPct val="0"/>
              </a:spcBef>
              <a:defRPr sz="1300"/>
            </a:lvl1pPr>
          </a:lstStyle>
          <a:p>
            <a:pPr>
              <a:defRPr/>
            </a:pPr>
            <a:fld id="{3A4F8EA2-6D41-4446-89A5-FC7A5F1397C2}" type="datetimeFigureOut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3277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2313"/>
            <a:ext cx="4799012" cy="3598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8" tIns="48318" rIns="96638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4A3641C-D21D-4321-B427-FD531D6116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07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123363"/>
            <a:ext cx="3168650" cy="47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300"/>
              <a:t>SA Murphy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3363"/>
            <a:ext cx="3168650" cy="477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32078D1-FEF5-4E82-B779-7C5B8413B0A8}" type="slidenum">
              <a:rPr lang="en-US" sz="1300" smtClean="0"/>
              <a:pPr eaLnBrk="1" hangingPunct="1"/>
              <a:t>1</a:t>
            </a:fld>
            <a:endParaRPr lang="en-US" sz="130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Mobile Health Intervention Optimization </a:t>
            </a:r>
          </a:p>
          <a:p>
            <a:r>
              <a:rPr lang="en-US" dirty="0"/>
              <a:t>Abstract: Mobile devices along with wearable sensors facilitate our ability to deliver supportive treatments anytime and anywhere.  Indeed mobile interventions are being developed and employed across a variety of health fields, including to support HIV medication adherence, encourage physical activity and healthier eating as well as to support recovery in addictions. A critical question in the optimization of mobile health interventions is:  "When and in which contexts, is it most useful to deliver treatments to the user?"  This question concerns time-varying dynamic moderation by the context (location, stress, time of day,  mood, ambient noise, etc.)  of the effectiveness of the treatments on user behavior.    </a:t>
            </a:r>
          </a:p>
          <a:p>
            <a:endParaRPr lang="en-US" dirty="0"/>
          </a:p>
          <a:p>
            <a:r>
              <a:rPr lang="en-US" dirty="0"/>
              <a:t>In this module: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We review a micro-randomized trial design that uses a binary outcome as the primary outcome measure</a:t>
            </a:r>
            <a:r>
              <a:rPr lang="en-US" baseline="0" dirty="0"/>
              <a:t> </a:t>
            </a:r>
            <a:r>
              <a:rPr lang="en-US" dirty="0"/>
              <a:t>and we present associated data analyses for use in examining this primary aim as well as other secondary aims.   We illustrate this approach with the micro-randomized trial of JOOL, a</a:t>
            </a:r>
            <a:r>
              <a:rPr lang="en-US" baseline="0" dirty="0"/>
              <a:t> sophisticated smart-phone based intervention to improve well-being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571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50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61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4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To mitigate the risk of users either turning off notifications or deleting the app due to receiving too many push notifications, the following constraints were put in place: a) o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 any day a user can only receive one push notification decision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b) during weekends a user can not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receive a push notification decision before noon, and c) the number of days a user is considered unavailable after receiving a push notification depends on the number of days lapsed since the user's most recent engagement with the app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Note that the user could self-schedule a reminder to chart but self-scheduled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reminder is not considered in the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2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To mitigate the risk of users either turning off notifications or deleting the app due to receiving too many push notifications, the following constraints were put in place: a) o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 any day a user can only receive one push notification decision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b) during weekends a user can not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receive a push notification decision before noon, and c) the number of days a user is considered unavailable after receiving a push notification depends on the number of days lapsed since the user's most recent engagement with the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5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68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</a:t>
            </a:r>
            <a:r>
              <a:rPr lang="en-US" baseline="0" dirty="0"/>
              <a:t> a marginal treatment effect with no moderators.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30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treatment effect conditional on week in 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0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5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</a:t>
            </a:r>
            <a:r>
              <a:rPr lang="en-US" baseline="0" dirty="0"/>
              <a:t> is a treatment effect, conditional on weekend vs weekday.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6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0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16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45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23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7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control covariates </a:t>
            </a:r>
            <a:r>
              <a:rPr lang="en-US" baseline="0" dirty="0" err="1"/>
              <a:t>Z_dt</a:t>
            </a:r>
            <a:r>
              <a:rPr lang="en-US" baseline="0" dirty="0"/>
              <a:t> in the JOOL example were pre-specified. We describe them later.  </a:t>
            </a:r>
          </a:p>
          <a:p>
            <a:endParaRPr lang="en-US" baseline="0" dirty="0"/>
          </a:p>
          <a:p>
            <a:r>
              <a:rPr lang="en-US" baseline="0" dirty="0"/>
              <a:t>The </a:t>
            </a:r>
            <a:r>
              <a:rPr lang="en-US" baseline="0" dirty="0" err="1"/>
              <a:t>X_dt</a:t>
            </a:r>
            <a:r>
              <a:rPr lang="en-US" baseline="0" dirty="0"/>
              <a:t> covariates will vary depending on the scientific question/aim.  We described these earlier.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49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4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6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91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80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1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78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By design, all users who receive a push at decision point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 will not receive another push in the next 24 hours.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However, this is not true of users who do not receive a push at (d, t); these users may or may not receive a push over the next 24 hours.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36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Intuitively, the numerator of the weights W_1,d,t subset the data so that only users who do not receive a push in the next 24 hours are used in estimation.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denominator of W_1,d,t is used to account for the fact that such users may be different from users who do receive a push over the next 24 hours.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As before,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weights W_2,d,t allow us to examine causal effects that are marginal over measures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H_d,t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that are not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X_d,t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0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What is remarkable about this estimating equation, is that it can be re-written such that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with a clever choice of “weights”, it can be fit using over the counter log-linear modeling software.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This means no special software is needed for obtaining the \hat{\beta}.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method has these 4 properties.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Note, IMPORTANT: We are not modeling the conditional distribution of Y_t+1 given the past.  The only modeling assumption we make is concerning the causal effects (the red part of the fit).</a:t>
            </a:r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10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71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569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64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60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6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result for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8:30AM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was not consistent with the planned time of day randomization. The time of day randomizations were planned to be 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1/6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1/5, 1/4, 1/3, 1/2, 1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at 8:30AM, 12:30PM, 5:30PM, 6:30PM, 7:30PM and 8:30P1M, respectively.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We discovered an error in the data set, which caused this inconsistency.  In the data, availability (I) was supposed to be set to 0 for 8:30AM on all weekend days, but it had not been set to zero.  When we re-set all I=0 for 8:30AM on all weekend days, the results were as follows and according to the planned randomizations: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</a:t>
            </a:r>
          </a:p>
          <a:p>
            <a:pPr latinLnBrk="1"/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16.196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 19.858  24.766  33.524  49.365 100.000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7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91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19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x-axis on this graph could be though</a:t>
            </a:r>
            <a:r>
              <a:rPr lang="en-US" baseline="0" dirty="0"/>
              <a:t>t of as representing three different “excursions”.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98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49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each time point, </a:t>
            </a:r>
            <a:r>
              <a:rPr lang="en-US" baseline="0" dirty="0"/>
              <a:t>the covariate history </a:t>
            </a:r>
            <a:r>
              <a:rPr lang="en-US" baseline="0" dirty="0" err="1"/>
              <a:t>H_t</a:t>
            </a:r>
            <a:r>
              <a:rPr lang="en-US" baseline="0" dirty="0"/>
              <a:t> is balanced for “any possible excursions taken in the future”.  </a:t>
            </a:r>
          </a:p>
          <a:p>
            <a:endParaRPr lang="en-US" baseline="0" dirty="0"/>
          </a:p>
          <a:p>
            <a:r>
              <a:rPr lang="en-US" baseline="0" dirty="0"/>
              <a:t>Here, we show the balance on our 4 key covariates that make up </a:t>
            </a:r>
            <a:r>
              <a:rPr lang="en-US" baseline="0" dirty="0" err="1"/>
              <a:t>Z_t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We want and expect the curves to estimate zero – indicating balance in the distribution of </a:t>
            </a:r>
            <a:r>
              <a:rPr lang="en-US" baseline="0" dirty="0" err="1"/>
              <a:t>Z_t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13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75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JOOL, availability decreased slightly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5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Charting decreases from t=0 but, unlike in other</a:t>
            </a:r>
            <a:r>
              <a:rPr lang="en-US" baseline="0" dirty="0"/>
              <a:t> areas, the rate of engagement (charting) does not seem to approach zero in JOOL. Rather, it averages out near 0.2 in the long-term.</a:t>
            </a:r>
          </a:p>
          <a:p>
            <a:endParaRPr lang="en-US" baseline="0" dirty="0"/>
          </a:p>
          <a:p>
            <a:r>
              <a:rPr lang="en-US" baseline="0" dirty="0"/>
              <a:t>On average over the course of three months, individuals are engaged 30% of the time.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228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47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666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06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567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504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775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13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88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4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465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81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73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79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4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C7A20-CA86-414B-A314-5DD198CB11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7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EBA00-AEA1-4B86-851E-97570E18B9CA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D556B-C71F-44C9-9A6C-05002AABE3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9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BCD72-AA71-4D50-A29A-A554BE5F3945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30983-1A24-4F63-A843-C703B7D00B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5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119E2-7DFE-40D0-9235-B595A1024FF3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5F572-DDDD-465D-B469-70FE29A51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3A490-E5C0-4D1B-8336-6E48724B38C3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62AEB-1950-475B-AD0D-786EA936CE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1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76BDE-9E31-458B-A4CF-67A01E069071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1C90F-0138-4C3F-84F2-AD767BE8C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7BBD7-2DBC-4024-843D-F2C462A054AA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4BC1E-600B-4704-9573-B84DF72F9A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7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FA4FC-BE80-49B8-A3AA-8B4F62E1F7CB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53CA2-1C52-4ABE-9175-4E45AC70D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86D65-1F00-420D-9629-8CC514E08F9D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61989-171F-4721-A6AA-93C0F2A0D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7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69899-7096-474F-BA56-745BE9D9CFEC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E1B75-0EE0-4FEB-BA2D-A93A3B1549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0B529-D107-494F-A8E9-05C00F4CFFAC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37E30-CAE2-4EAA-B22F-62AFF1BDD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1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73847-FA7A-41B9-87CE-F31F4C1C8759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8DECB-1097-48FD-9127-47AB2136B8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0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CB496E86-EE9F-48FE-AA61-181F426F3136}" type="datetime1">
              <a:rPr lang="en-US"/>
              <a:pPr>
                <a:defRPr/>
              </a:pPr>
              <a:t>11/5/18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67C68E15-444E-488B-BC69-F3CA427280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.almirall@gmail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381000"/>
            <a:ext cx="8458200" cy="2543587"/>
          </a:xfrm>
        </p:spPr>
        <p:txBody>
          <a:bodyPr/>
          <a:lstStyle/>
          <a:p>
            <a:pPr marL="342900" indent="-342900" eaLnBrk="1" hangingPunct="1"/>
            <a:r>
              <a:rPr lang="en-US" sz="4300" kern="1200" dirty="0">
                <a:solidFill>
                  <a:schemeClr val="tx1"/>
                </a:solidFill>
                <a:latin typeface="Times New Roman" pitchFamily="18" charset="0"/>
              </a:rPr>
              <a:t>Analysis of </a:t>
            </a:r>
            <a:br>
              <a:rPr lang="en-US" sz="4300" kern="1200" dirty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sz="4300" kern="1200" dirty="0">
                <a:solidFill>
                  <a:schemeClr val="tx1"/>
                </a:solidFill>
                <a:latin typeface="Times New Roman" pitchFamily="18" charset="0"/>
              </a:rPr>
              <a:t>Micro-randomized Trials (with a Binary Outcome)</a:t>
            </a:r>
            <a:endParaRPr lang="en-US" sz="4300" b="1" i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514600"/>
            <a:ext cx="6400800" cy="1524000"/>
          </a:xfrm>
        </p:spPr>
        <p:txBody>
          <a:bodyPr/>
          <a:lstStyle/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Daniel Almirall and Susan A. Murphy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04800" y="381000"/>
            <a:ext cx="84582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Rectangle 15"/>
          <p:cNvSpPr>
            <a:spLocks noChangeArrowheads="1"/>
          </p:cNvSpPr>
          <p:nvPr/>
        </p:nvSpPr>
        <p:spPr bwMode="auto">
          <a:xfrm>
            <a:off x="304800" y="318655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6" name="Picture 2" descr="C:\Users\samurphy\Dropbox\SMARTs and Seminars\md2k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4743450"/>
            <a:ext cx="233362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91" y="4408339"/>
            <a:ext cx="1712976" cy="1687661"/>
          </a:xfrm>
          <a:prstGeom prst="rect">
            <a:avLst/>
          </a:prstGeom>
        </p:spPr>
      </p:pic>
      <p:pic>
        <p:nvPicPr>
          <p:cNvPr id="1027" name="Picture 3" descr="C:\Users\samurphy\Dropbox\SMARTs and Seminars\MethodologyCenter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6080747"/>
            <a:ext cx="3441700" cy="4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743450"/>
            <a:ext cx="2788323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0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Outline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JOOL  (PI: Vic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Strecher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CEO)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Review the JOOL Micro-randomized Trial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Review Primary and Secondary aims in JOOL MRT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Methodology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Results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211125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8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Quality improvement MRT of </a:t>
            </a:r>
            <a:r>
              <a:rPr lang="en-US" i="1" dirty="0"/>
              <a:t>n = </a:t>
            </a:r>
            <a:r>
              <a:rPr lang="en-US" dirty="0"/>
              <a:t>1255 users</a:t>
            </a:r>
            <a:br>
              <a:rPr lang="en-US" dirty="0"/>
            </a:b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i="1" dirty="0"/>
              <a:t>T = </a:t>
            </a:r>
            <a:r>
              <a:rPr lang="en-US" dirty="0"/>
              <a:t>534 = 89*6 decision points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89 day study (3 months)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6 times per day (one selected randomly)</a:t>
            </a:r>
          </a:p>
          <a:p>
            <a:pPr marL="1314450" lvl="3" indent="-457200">
              <a:buFont typeface="Arial" panose="020B0604020202020204" pitchFamily="34" charset="0"/>
              <a:buChar char="•"/>
            </a:pPr>
            <a:r>
              <a:rPr lang="en-US" dirty="0"/>
              <a:t>8:30AM, 12:30PM, 5:30PM, 6:30PM, 7:30PM, 8:30PM </a:t>
            </a:r>
            <a:br>
              <a:rPr lang="en-US" dirty="0"/>
            </a:b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Available users at the (randomly) selected time of day are randomized with equal probability (.5) to be sent or not sent a push notification containing a tailored health message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201233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Flow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" y="1828800"/>
            <a:ext cx="9093428" cy="3733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9DAAAB-0106-014A-8319-CEF27CBB7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80968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Availability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8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Mitigate risk of overburdening users with notifications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Availability based on structural constraints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At most 1 push notification per day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No push notifications before 12NOON on weekends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Availability based on </a:t>
            </a:r>
            <a:r>
              <a:rPr lang="en-US" dirty="0" err="1"/>
              <a:t>recency</a:t>
            </a:r>
            <a:r>
              <a:rPr lang="en-US" dirty="0"/>
              <a:t> of app use (charting)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56537"/>
              </p:ext>
            </p:extLst>
          </p:nvPr>
        </p:nvGraphicFramePr>
        <p:xfrm>
          <a:off x="1752600" y="3733800"/>
          <a:ext cx="5486400" cy="2667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259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80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Days since user last charted</a:t>
                      </a:r>
                      <a:endParaRPr lang="en-US" sz="25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Days to wait before available to send a push</a:t>
                      </a:r>
                      <a:endParaRPr lang="en-US" sz="25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6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&lt;2</a:t>
                      </a:r>
                      <a:endParaRPr lang="en-US" sz="250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3</a:t>
                      </a:r>
                      <a:endParaRPr lang="en-US" sz="25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6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2-9</a:t>
                      </a:r>
                      <a:endParaRPr lang="en-US" sz="250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2</a:t>
                      </a:r>
                      <a:endParaRPr lang="en-US" sz="25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6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10-29</a:t>
                      </a:r>
                      <a:endParaRPr lang="en-US" sz="250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6</a:t>
                      </a:r>
                      <a:endParaRPr lang="en-US" sz="25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6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30+</a:t>
                      </a:r>
                      <a:endParaRPr lang="en-US" sz="250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15</a:t>
                      </a:r>
                      <a:endParaRPr lang="en-US" sz="25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32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Tailored Messages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8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Messages were tailored to the user’s context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Example message types: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64876"/>
              </p:ext>
            </p:extLst>
          </p:nvPr>
        </p:nvGraphicFramePr>
        <p:xfrm>
          <a:off x="685800" y="2362200"/>
          <a:ext cx="7772400" cy="382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7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600" dirty="0">
                          <a:effectLst/>
                        </a:rPr>
                        <a:t>Encourage users to unlock remaining features</a:t>
                      </a:r>
                      <a:endParaRPr lang="en-US" sz="26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600" dirty="0">
                          <a:effectLst/>
                        </a:rPr>
                        <a:t>Encourage users to perform specific actions (i.e., set targets, request a tip, define a purpose)</a:t>
                      </a:r>
                      <a:endParaRPr lang="en-US" sz="26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600" dirty="0">
                          <a:effectLst/>
                        </a:rPr>
                        <a:t>Messages relating to holidays/specific days of the year</a:t>
                      </a:r>
                      <a:endParaRPr lang="en-US" sz="26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600" dirty="0">
                          <a:effectLst/>
                        </a:rPr>
                        <a:t>Encourage users to think about their purpose</a:t>
                      </a:r>
                      <a:endParaRPr lang="en-US" sz="26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600" dirty="0">
                          <a:effectLst/>
                        </a:rPr>
                        <a:t>Provide positive feedback on recent progress made</a:t>
                      </a:r>
                      <a:endParaRPr lang="en-US" sz="26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600" dirty="0">
                          <a:effectLst/>
                        </a:rPr>
                        <a:t>Provide a contextually relevant, personal insight</a:t>
                      </a:r>
                      <a:endParaRPr lang="en-US" sz="26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600" dirty="0">
                          <a:effectLst/>
                        </a:rPr>
                        <a:t>Follow up on tips/actions users said they would try</a:t>
                      </a:r>
                      <a:endParaRPr lang="en-US" sz="26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600" dirty="0">
                          <a:effectLst/>
                        </a:rPr>
                        <a:t>Recommendations based on predictive models</a:t>
                      </a:r>
                      <a:endParaRPr lang="en-US" sz="2600" dirty="0">
                        <a:effectLst/>
                        <a:latin typeface="Cambria" charset="0"/>
                        <a:ea typeface="ＭＳ 明朝" charset="-128"/>
                        <a:cs typeface="Arial" charset="0"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5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Tailored Messages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Example messages: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79" b="51367"/>
          <a:stretch/>
        </p:blipFill>
        <p:spPr>
          <a:xfrm>
            <a:off x="482600" y="3886200"/>
            <a:ext cx="4318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03" b="9942"/>
          <a:stretch/>
        </p:blipFill>
        <p:spPr>
          <a:xfrm>
            <a:off x="4572000" y="1905000"/>
            <a:ext cx="414528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9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Sample Size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8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Conducted as a quality improvement study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Made to fit within JOOL’s business production cycle, during a 5-month window March 2017 to August 2017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As a result, there were no sample size calculation based on statistical power considerations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83103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Outline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JOOL  (PI: Vic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Strecher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CEO)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Review the JOOL Micro-randomized Trial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Primary and Secondary Aims in JOOL MRT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All of them pre-specified!!</a:t>
            </a: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Methodology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Results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47320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MRT, Primary Aim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b="1" u="sng" dirty="0"/>
              <a:t>test</a:t>
            </a:r>
            <a:r>
              <a:rPr lang="en-US" dirty="0"/>
              <a:t> whether sending a prompt vs not sending a prompt (in moments of availability) results in an increased likelihood of user engagement (i.e., user charted at some point in the next 24 hours).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u="sng" dirty="0"/>
              <a:t>Hypothesis</a:t>
            </a:r>
            <a:r>
              <a:rPr lang="en-US" dirty="0"/>
              <a:t>: We hypothesized that, on average, sending a prompt (vs not sending a prompt) will lead to greater likelihood of user engagement. 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Set Type I error = 5%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13586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MRT, Secondary Aim 1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To test whether the effect of sending a prompt (vs not sending a prompt) on the likelihood of user engagement differs by week-in-study (there are approximately 12 weeks in the study). 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u="sng" dirty="0"/>
              <a:t>Hypothesis</a:t>
            </a:r>
            <a:r>
              <a:rPr lang="en-US" dirty="0"/>
              <a:t>: We hypothesized that the effect of sending a prompt will differ by week-in-study. Specifically, we hypothesize that the effect will be greater earlier in the study than later in the study, and that the effect will decrease linearly with respect to week-in-study.  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Set Type I error = 10%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37672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Outline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 lnSpcReduction="10000"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Illustrative Example: JOOL  (PI: Vic </a:t>
            </a:r>
            <a:r>
              <a:rPr lang="en-US" dirty="0" err="1"/>
              <a:t>Strecher</a:t>
            </a:r>
            <a:r>
              <a:rPr lang="en-US" dirty="0"/>
              <a:t>, CEO)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Throughout, this example will be used to illustrate the method.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Review the Data from a Micro-randomized Trial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Review Primary and Secondary Aims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Methodology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224484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MRT, Secondary Aim 2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To test whether the effect of sending a prompt (vs not sending a prompt) on the likelihood of user engagement differs by weekday (Monday to Friday) vs weekend (Saturday or Sunday)? 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u="sng" dirty="0"/>
              <a:t>Hypothesis</a:t>
            </a:r>
            <a:r>
              <a:rPr lang="en-US" dirty="0"/>
              <a:t>: We hypothesized that the effect of sending a prompt will differ by weekday vs weekend. Specifically, we hypothesize that the effect will be greater when the prompt is made on weekends than on weekdays. 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Set Type I error = 10%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58589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MRT, Exploratory Aim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The treatment effect model for this was not pre-planned (and no hypotheses were given) but the general question and choice of control covariates was pre-planned!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Focused on exploring whether the effect of sending a prompt (vs not sending a prompt) on the likelihood of charting in the next 24 hours differs by time-of-day within weekday-vs-weekend.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We do not provide a hypothesis test. Only 90%CIs.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4834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Outline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JOOL  (PI: Vic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Strecher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CEO)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Review the JOOL Micro-randomized Trial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Review Primary and Secondary Aims in JOOL MRT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Methodology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Results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079417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Schematic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8283602" cy="34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Notation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029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Decision time is denoted by the pair </a:t>
            </a:r>
            <a:r>
              <a:rPr lang="en-US" i="1" dirty="0"/>
              <a:t>(d, t)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i="1" dirty="0"/>
              <a:t>d = </a:t>
            </a:r>
            <a:r>
              <a:rPr lang="en-US" dirty="0"/>
              <a:t>1, 2,</a:t>
            </a:r>
            <a:r>
              <a:rPr lang="is-IS" dirty="0"/>
              <a:t>…, 89 days; and </a:t>
            </a:r>
            <a:r>
              <a:rPr lang="is-IS" i="1" dirty="0"/>
              <a:t>t </a:t>
            </a:r>
            <a:r>
              <a:rPr lang="en-US" i="1" dirty="0"/>
              <a:t>= </a:t>
            </a:r>
            <a:r>
              <a:rPr lang="en-US" dirty="0"/>
              <a:t>1, 2,</a:t>
            </a:r>
            <a:r>
              <a:rPr lang="is-IS" dirty="0"/>
              <a:t>…, 6 time of day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if the user is available at </a:t>
            </a:r>
            <a:r>
              <a:rPr lang="is-IS" i="1" dirty="0"/>
              <a:t>(d, t)</a:t>
            </a:r>
            <a:r>
              <a:rPr lang="is-IS" dirty="0"/>
              <a:t>;  = 0 otherwise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/>
              <a:t>B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if push will be randomized at </a:t>
            </a:r>
            <a:r>
              <a:rPr lang="is-IS" i="1" dirty="0"/>
              <a:t>(d, t)</a:t>
            </a:r>
            <a:r>
              <a:rPr lang="is-IS" dirty="0"/>
              <a:t>;  = 0 o/w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is-IS" i="1" dirty="0"/>
              <a:t>I</a:t>
            </a:r>
            <a:r>
              <a:rPr lang="is-IS" i="1" baseline="-25000" dirty="0"/>
              <a:t>d,j</a:t>
            </a:r>
            <a:r>
              <a:rPr lang="is-IS" i="1" dirty="0"/>
              <a:t> = </a:t>
            </a:r>
            <a:r>
              <a:rPr lang="is-IS" dirty="0"/>
              <a:t>0</a:t>
            </a:r>
            <a:r>
              <a:rPr lang="is-IS" i="1" dirty="0"/>
              <a:t> </a:t>
            </a:r>
            <a:r>
              <a:rPr lang="is-IS" dirty="0"/>
              <a:t>for times </a:t>
            </a:r>
            <a:r>
              <a:rPr lang="is-IS" i="1" dirty="0"/>
              <a:t>j &gt; t</a:t>
            </a:r>
            <a:r>
              <a:rPr lang="is-IS" dirty="0"/>
              <a:t> after </a:t>
            </a:r>
            <a:r>
              <a:rPr lang="is-IS" i="1" dirty="0"/>
              <a:t>B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(1 time-of-day rand./day)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/>
              <a:t>A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if push notification provided at </a:t>
            </a:r>
            <a:r>
              <a:rPr lang="is-IS" i="1" dirty="0"/>
              <a:t>(d, t)</a:t>
            </a:r>
            <a:r>
              <a:rPr lang="is-IS" dirty="0"/>
              <a:t>; = 0 o/w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is-IS" dirty="0"/>
              <a:t>f </a:t>
            </a:r>
            <a:r>
              <a:rPr lang="is-IS" i="1" dirty="0"/>
              <a:t>B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0 then </a:t>
            </a:r>
            <a:r>
              <a:rPr lang="is-IS" i="1" dirty="0"/>
              <a:t>A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0, by design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/>
              <a:t>H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all observed data up to</a:t>
            </a:r>
            <a:r>
              <a:rPr lang="is-IS" i="1" dirty="0"/>
              <a:t> </a:t>
            </a:r>
            <a:r>
              <a:rPr lang="en-US" i="1" dirty="0"/>
              <a:t>(d, t)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Includes </a:t>
            </a: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en-US" i="1" dirty="0"/>
              <a:t>, </a:t>
            </a:r>
            <a:r>
              <a:rPr lang="en-US" dirty="0"/>
              <a:t>but excludes randomizations (</a:t>
            </a:r>
            <a:r>
              <a:rPr lang="is-IS" i="1" dirty="0"/>
              <a:t>B</a:t>
            </a:r>
            <a:r>
              <a:rPr lang="is-IS" i="1" baseline="-25000" dirty="0"/>
              <a:t>d,t </a:t>
            </a:r>
            <a:r>
              <a:rPr lang="is-IS" i="1" dirty="0"/>
              <a:t>, A</a:t>
            </a:r>
            <a:r>
              <a:rPr lang="is-IS" i="1" baseline="-25000" dirty="0"/>
              <a:t>d,t</a:t>
            </a:r>
            <a:r>
              <a:rPr lang="is-IS" dirty="0"/>
              <a:t>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/>
              <a:t>Y</a:t>
            </a:r>
            <a:r>
              <a:rPr lang="is-IS" i="1" baseline="-25000" dirty="0"/>
              <a:t>d+1,t</a:t>
            </a:r>
            <a:r>
              <a:rPr lang="is-IS" dirty="0"/>
              <a:t> whether (=1) or not (=0) user charts next 24hrs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735409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Notation (cont’d)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029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Decision time is denoted by the pair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  <a:endParaRPr lang="is-IS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d,t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1 if the user is available at 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;  = 0 otherwise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d,t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1 if push will be randomized at 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;  = 0 o/w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d,t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1 if push notification provided at 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; = 0 o/w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H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d,t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all observed data up to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Y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d+1,t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 whether (=1) or not (=0) user charts next 24hrs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is-I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dirty="0"/>
              <a:t>Note that a user is provided a push on </a:t>
            </a:r>
            <a:r>
              <a:rPr lang="en-US" i="1" dirty="0"/>
              <a:t>(d, t)</a:t>
            </a:r>
            <a:r>
              <a:rPr lang="is-IS" dirty="0"/>
              <a:t> only if </a:t>
            </a:r>
            <a:br>
              <a:rPr lang="is-IS" dirty="0"/>
            </a:br>
            <a:r>
              <a:rPr lang="is-IS" dirty="0"/>
              <a:t>               </a:t>
            </a: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           and          </a:t>
            </a:r>
            <a:r>
              <a:rPr lang="is-IS" i="1" dirty="0"/>
              <a:t>B</a:t>
            </a:r>
            <a:r>
              <a:rPr lang="is-IS" i="1" baseline="-25000" dirty="0"/>
              <a:t>d,t </a:t>
            </a:r>
            <a:r>
              <a:rPr lang="is-IS" i="1" dirty="0"/>
              <a:t>A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23316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Notation (cont’d)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029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Decision time is denoted by the pair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  <a:endParaRPr lang="is-IS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d,t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1 if the user is available at 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;  = 0 otherwise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d,t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1 if push will be randomized at 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;  = 0 o/w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d,t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1 if push notification provided at 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; = 0 o/w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H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d,t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= 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all observed data up to</a:t>
            </a: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(d, t)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chemeClr val="bg2">
                    <a:lumMod val="75000"/>
                  </a:schemeClr>
                </a:solidFill>
              </a:rPr>
              <a:t>Y</a:t>
            </a:r>
            <a:r>
              <a:rPr lang="is-IS" i="1" baseline="-25000" dirty="0">
                <a:solidFill>
                  <a:schemeClr val="bg2">
                    <a:lumMod val="75000"/>
                  </a:schemeClr>
                </a:solidFill>
              </a:rPr>
              <a:t>d+1,t</a:t>
            </a:r>
            <a:r>
              <a:rPr lang="is-IS" dirty="0">
                <a:solidFill>
                  <a:schemeClr val="bg2">
                    <a:lumMod val="75000"/>
                  </a:schemeClr>
                </a:solidFill>
              </a:rPr>
              <a:t> whether (=1) or not (=0) user charts next 24hrs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is-I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/>
              <a:t>Z</a:t>
            </a:r>
            <a:r>
              <a:rPr lang="is-IS" i="1" baseline="-25000" dirty="0"/>
              <a:t>d,t</a:t>
            </a:r>
            <a:r>
              <a:rPr lang="is-IS" i="1" dirty="0"/>
              <a:t> =</a:t>
            </a:r>
            <a:r>
              <a:rPr lang="is-IS" dirty="0"/>
              <a:t> control covariates (subset of </a:t>
            </a:r>
            <a:r>
              <a:rPr lang="is-IS" i="1" dirty="0"/>
              <a:t>H</a:t>
            </a:r>
            <a:r>
              <a:rPr lang="is-IS" i="1" baseline="-25000" dirty="0"/>
              <a:t>d,t</a:t>
            </a:r>
            <a:r>
              <a:rPr lang="is-IS" dirty="0"/>
              <a:t>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i="1" dirty="0"/>
              <a:t>X</a:t>
            </a:r>
            <a:r>
              <a:rPr lang="is-IS" i="1" baseline="-25000" dirty="0"/>
              <a:t>d,t</a:t>
            </a:r>
            <a:r>
              <a:rPr lang="is-IS" i="1" dirty="0"/>
              <a:t> =</a:t>
            </a:r>
            <a:r>
              <a:rPr lang="is-IS" dirty="0"/>
              <a:t> candidate moderators of interest (subset of </a:t>
            </a:r>
            <a:r>
              <a:rPr lang="is-IS" i="1" dirty="0"/>
              <a:t>Z</a:t>
            </a:r>
            <a:r>
              <a:rPr lang="is-IS" i="1" baseline="-25000" dirty="0"/>
              <a:t>d,t</a:t>
            </a:r>
            <a:r>
              <a:rPr lang="is-I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8986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Intuition</a:t>
            </a:r>
            <a:endParaRPr lang="en-US" sz="32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9200"/>
                <a:ext cx="8458200" cy="5257800"/>
              </a:xfrm>
            </p:spPr>
            <p:txBody>
              <a:bodyPr>
                <a:normAutofit/>
              </a:bodyPr>
              <a:lstStyle/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is-IS" dirty="0"/>
                  <a:t>“Weighted and centered” approach that is consistent with how we think about treatments effects in regression, with log-linear model for binary outcome, e.g.,</a:t>
                </a:r>
              </a:p>
              <a:p>
                <a:pPr marL="0" lvl="1" indent="0">
                  <a:buNone/>
                </a:pPr>
                <a:r>
                  <a:rPr lang="en-US" altLang="en-US" i="1" dirty="0"/>
                  <a:t>               log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Y</a:t>
                </a:r>
                <a:r>
                  <a:rPr lang="en-US" altLang="en-US" i="1" baseline="-25000" dirty="0"/>
                  <a:t>t+1</a:t>
                </a:r>
                <a:r>
                  <a:rPr lang="en-US" altLang="en-US" dirty="0"/>
                  <a:t>)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“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~” 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0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+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 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1</a:t>
                </a:r>
                <a:r>
                  <a:rPr lang="en-US" altLang="en-US" b="1" i="1" baseline="30000" dirty="0">
                    <a:solidFill>
                      <a:srgbClr val="000099"/>
                    </a:solidFill>
                  </a:rPr>
                  <a:t>T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</a:t>
                </a:r>
                <a:r>
                  <a:rPr lang="en-US" altLang="en-US" b="1" i="1" dirty="0" err="1">
                    <a:solidFill>
                      <a:srgbClr val="000099"/>
                    </a:solidFill>
                  </a:rPr>
                  <a:t>Z</a:t>
                </a:r>
                <a:r>
                  <a:rPr lang="en-US" altLang="en-US" b="1" i="1" baseline="-25000" dirty="0" err="1">
                    <a:solidFill>
                      <a:srgbClr val="000099"/>
                    </a:solidFill>
                  </a:rPr>
                  <a:t>t</a:t>
                </a:r>
                <a:r>
                  <a:rPr lang="en-US" altLang="en-US" i="1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1" i="1" baseline="30000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𝒅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en-US" b="1" i="1" dirty="0">
                    <a:solidFill>
                      <a:srgbClr val="FF0000"/>
                    </a:solidFill>
                  </a:rPr>
                  <a:t> ( A</a:t>
                </a:r>
                <a:r>
                  <a:rPr lang="en-US" altLang="en-US" b="1" i="1" baseline="-25000" dirty="0">
                    <a:solidFill>
                      <a:srgbClr val="FF0000"/>
                    </a:solidFill>
                  </a:rPr>
                  <a:t>t </a:t>
                </a:r>
                <a:r>
                  <a:rPr lang="en-US" altLang="en-US" b="1" i="1" dirty="0">
                    <a:solidFill>
                      <a:srgbClr val="FF0000"/>
                    </a:solidFill>
                  </a:rPr>
                  <a:t>– </a:t>
                </a:r>
                <a:r>
                  <a:rPr lang="en-US" altLang="en-US" b="1" i="1" dirty="0" err="1">
                    <a:solidFill>
                      <a:srgbClr val="FF0000"/>
                    </a:solidFill>
                  </a:rPr>
                  <a:t>p</a:t>
                </a:r>
                <a:r>
                  <a:rPr lang="en-US" altLang="en-US" b="1" i="1" baseline="-25000" dirty="0" err="1">
                    <a:solidFill>
                      <a:srgbClr val="FF0000"/>
                    </a:solidFill>
                  </a:rPr>
                  <a:t>d,t</a:t>
                </a:r>
                <a:r>
                  <a:rPr lang="en-US" altLang="en-US" b="1" i="1" dirty="0">
                    <a:solidFill>
                      <a:srgbClr val="FF0000"/>
                    </a:solidFill>
                  </a:rPr>
                  <a:t> )</a:t>
                </a:r>
              </a:p>
              <a:p>
                <a:pPr marL="0" lvl="1" indent="0">
                  <a:buNone/>
                </a:pPr>
                <a:r>
                  <a:rPr lang="en-US" altLang="en-US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    for a </a:t>
                </a:r>
                <a:r>
                  <a:rPr lang="en-US" altLang="en-US" b="1" dirty="0"/>
                  <a:t>centering probability </a:t>
                </a:r>
                <a:r>
                  <a:rPr lang="en-US" altLang="en-US" b="1" i="1" dirty="0" err="1"/>
                  <a:t>p</a:t>
                </a:r>
                <a:r>
                  <a:rPr lang="en-US" altLang="en-US" b="1" i="1" baseline="-25000" dirty="0" err="1"/>
                  <a:t>d,t</a:t>
                </a:r>
                <a:r>
                  <a:rPr lang="en-US" altLang="en-US" i="1" dirty="0"/>
                  <a:t> </a:t>
                </a:r>
                <a:r>
                  <a:rPr lang="en-US" altLang="en-US" dirty="0"/>
                  <a:t>and </a:t>
                </a:r>
                <a:r>
                  <a:rPr lang="en-US" altLang="en-US" b="1" dirty="0"/>
                  <a:t>weights </a:t>
                </a:r>
                <a:r>
                  <a:rPr lang="en-US" altLang="en-US" b="1" i="1" dirty="0" err="1"/>
                  <a:t>W</a:t>
                </a:r>
                <a:r>
                  <a:rPr lang="en-US" altLang="en-US" b="1" i="1" baseline="-25000" dirty="0" err="1"/>
                  <a:t>d,t</a:t>
                </a:r>
                <a:r>
                  <a:rPr lang="en-US" altLang="en-US" dirty="0"/>
                  <a:t> </a:t>
                </a:r>
                <a:br>
                  <a:rPr lang="en-US" altLang="en-US" dirty="0"/>
                </a:br>
                <a:r>
                  <a:rPr lang="en-US" altLang="en-US" dirty="0"/>
                  <a:t>     (weights are a function of randomization probabilities)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en-US" altLang="en-US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altLang="en-US" dirty="0"/>
                  <a:t>An extension of our method published in JASA</a:t>
                </a:r>
              </a:p>
              <a:p>
                <a:pPr marL="400050" lvl="2" indent="0" algn="ctr">
                  <a:buNone/>
                </a:pPr>
                <a:r>
                  <a:rPr lang="en-US" altLang="en-US" dirty="0" err="1">
                    <a:highlight>
                      <a:srgbClr val="FFFF00"/>
                    </a:highlight>
                  </a:rPr>
                  <a:t>Boruvka</a:t>
                </a:r>
                <a:r>
                  <a:rPr lang="en-US" altLang="en-US" dirty="0">
                    <a:highlight>
                      <a:srgbClr val="FFFF00"/>
                    </a:highlight>
                  </a:rPr>
                  <a:t>, Almirall, </a:t>
                </a:r>
                <a:r>
                  <a:rPr lang="en-US" altLang="en-US" dirty="0" err="1">
                    <a:highlight>
                      <a:srgbClr val="FFFF00"/>
                    </a:highlight>
                  </a:rPr>
                  <a:t>Witkiewitz</a:t>
                </a:r>
                <a:r>
                  <a:rPr lang="en-US" altLang="en-US" dirty="0">
                    <a:highlight>
                      <a:srgbClr val="FFFF00"/>
                    </a:highlight>
                  </a:rPr>
                  <a:t> and Murphy (2018) </a:t>
                </a:r>
                <a:r>
                  <a:rPr lang="en-US" altLang="en-US" i="1" dirty="0">
                    <a:highlight>
                      <a:srgbClr val="FFFF00"/>
                    </a:highlight>
                  </a:rPr>
                  <a:t>Assessing Time-varying Causal Effect Moderation in Mobile Health</a:t>
                </a:r>
              </a:p>
              <a:p>
                <a:pPr marL="0" lvl="1" indent="0">
                  <a:buNone/>
                </a:pPr>
                <a:endParaRPr lang="en-US" altLang="en-US" dirty="0"/>
              </a:p>
              <a:p>
                <a:pPr marL="0" lvl="1" indent="0">
                  <a:buNone/>
                </a:pPr>
                <a:endParaRPr lang="en-US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9200"/>
                <a:ext cx="8458200" cy="5257800"/>
              </a:xfrm>
              <a:blipFill>
                <a:blip r:embed="rId3"/>
                <a:stretch>
                  <a:fillRect l="-1199" t="-1449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608808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152400"/>
                <a:ext cx="8229600" cy="15240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99"/>
                    </a:solidFill>
                  </a:rPr>
                  <a:t>Methodology, Randomization Probabilities,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s-IS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99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99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152400"/>
                <a:ext cx="8229600" cy="1524000"/>
              </a:xfrm>
              <a:blipFill rotWithShape="0">
                <a:blip r:embed="rId3"/>
                <a:stretch>
                  <a:fillRect t="-4800" b="-1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029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dirty="0"/>
              <a:t>Recall a user is provided a push on </a:t>
            </a:r>
            <a:r>
              <a:rPr lang="en-US" i="1" dirty="0"/>
              <a:t>(d, t)</a:t>
            </a:r>
            <a:r>
              <a:rPr lang="is-IS" dirty="0"/>
              <a:t> only if </a:t>
            </a:r>
            <a:br>
              <a:rPr lang="is-IS" dirty="0"/>
            </a:br>
            <a:r>
              <a:rPr lang="is-IS" dirty="0"/>
              <a:t>               </a:t>
            </a: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           and          </a:t>
            </a:r>
            <a:r>
              <a:rPr lang="is-IS" i="1" dirty="0"/>
              <a:t>B</a:t>
            </a:r>
            <a:r>
              <a:rPr lang="is-IS" i="1" baseline="-25000" dirty="0"/>
              <a:t>d,t </a:t>
            </a:r>
            <a:r>
              <a:rPr lang="is-IS" i="1" dirty="0"/>
              <a:t>A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is-I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dirty="0"/>
              <a:t>The push vs no push randomization probabilities (if available, i.e., if </a:t>
            </a: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1, are given by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89400"/>
            <a:ext cx="831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2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152400"/>
                <a:ext cx="8229600" cy="15240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99"/>
                    </a:solidFill>
                  </a:rPr>
                  <a:t>Methodology, Centering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99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99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152400"/>
                <a:ext cx="8229600" cy="1524000"/>
              </a:xfrm>
              <a:blipFill rotWithShape="0">
                <a:blip r:embed="rId3"/>
                <a:stretch>
                  <a:fillRect t="-5600" b="-1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</p:spPr>
            <p:txBody>
              <a:bodyPr>
                <a:normAutofit/>
              </a:bodyPr>
              <a:lstStyle/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is-IS" dirty="0"/>
                  <a:t>The push vs no push randomization probabilities (if available, i.e., if </a:t>
                </a:r>
                <a:r>
                  <a:rPr lang="is-IS" i="1" dirty="0"/>
                  <a:t>I</a:t>
                </a:r>
                <a:r>
                  <a:rPr lang="is-IS" i="1" baseline="-25000" dirty="0"/>
                  <a:t>d,t</a:t>
                </a:r>
                <a:r>
                  <a:rPr lang="is-IS" i="1" dirty="0"/>
                  <a:t> = </a:t>
                </a:r>
                <a:r>
                  <a:rPr lang="is-IS" dirty="0"/>
                  <a:t>1, are given by 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is-IS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is-IS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is-IS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is-IS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is-IS" dirty="0"/>
                  <a:t>We </a:t>
                </a:r>
                <a:r>
                  <a:rPr lang="is-IS" b="1" dirty="0"/>
                  <a:t>selected centering probability to be </a:t>
                </a:r>
                <a:r>
                  <a:rPr lang="is-IS" b="1" i="1" dirty="0"/>
                  <a:t>p</a:t>
                </a:r>
                <a:r>
                  <a:rPr lang="is-IS" b="1" i="1" baseline="-25000" dirty="0"/>
                  <a:t>d,t </a:t>
                </a:r>
                <a:r>
                  <a:rPr lang="is-IS" b="1" dirty="0"/>
                  <a:t>= .2</a:t>
                </a:r>
                <a:r>
                  <a:rPr lang="is-IS" dirty="0"/>
                  <a:t>, approximately the average of the six probabilities making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is-IS" dirty="0"/>
                  <a:t>, i.e., (.167, .2, .25, .33, .5, 1.0)/2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is-IS" dirty="0"/>
                  <a:t>Ensures the average of the weights ~1.0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  <a:blipFill rotWithShape="0">
                <a:blip r:embed="rId4"/>
                <a:stretch>
                  <a:fillRect l="-1298" t="-1333" b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40388"/>
            <a:ext cx="6946900" cy="18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3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Outline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JOOL  (PI: Vic </a:t>
            </a:r>
            <a:r>
              <a:rPr lang="en-US" b="1" dirty="0" err="1">
                <a:solidFill>
                  <a:schemeClr val="accent2"/>
                </a:solidFill>
              </a:rPr>
              <a:t>Strecher</a:t>
            </a:r>
            <a:r>
              <a:rPr lang="en-US" b="1" dirty="0">
                <a:solidFill>
                  <a:schemeClr val="accent2"/>
                </a:solidFill>
              </a:rPr>
              <a:t>, CEO)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Review the Data from a Micro-randomized Trial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Review Primary and Secondary Aims in a MRT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Methodology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Results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66935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Causal Effects</a:t>
            </a:r>
            <a:endParaRPr lang="en-US" sz="32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</p:spPr>
            <p:txBody>
              <a:bodyPr>
                <a:normAutofit lnSpcReduction="10000"/>
              </a:bodyPr>
              <a:lstStyle/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is-IS" dirty="0"/>
                  <a:t>At (</a:t>
                </a:r>
                <a:r>
                  <a:rPr lang="is-IS" i="1" dirty="0"/>
                  <a:t>d, t</a:t>
                </a:r>
                <a:r>
                  <a:rPr lang="is-IS" dirty="0"/>
                  <a:t>), there are </a:t>
                </a:r>
                <a:r>
                  <a:rPr lang="is-IS" u="sng" dirty="0"/>
                  <a:t>two potential outcomes: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is-IS" u="sng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i="1">
                            <a:latin typeface="Cambria Math" charset="0"/>
                          </a:rPr>
                          <m:t>+1,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,1,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latin typeface="Cambria Math" charset="0"/>
                  </a:rPr>
                </a:br>
                <a:r>
                  <a:rPr lang="en-US" i="1" dirty="0">
                    <a:latin typeface="Cambria Math" charset="0"/>
                  </a:rPr>
                  <a:t>              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,0,0,0,0,0</m:t>
                        </m:r>
                      </m:e>
                    </m:d>
                  </m:oMath>
                </a14:m>
                <a:endParaRPr lang="en-US" dirty="0"/>
              </a:p>
              <a:p>
                <a:pPr marL="857250" lvl="2" indent="-457200">
                  <a:buFont typeface="Arial" panose="020B0604020202020204" pitchFamily="34" charset="0"/>
                  <a:buChar char="•"/>
                </a:pPr>
                <a:r>
                  <a:rPr lang="is-IS" dirty="0"/>
                  <a:t>Whether user charts in the next 24 hours given a push now and no other push over the next 24 hours</a:t>
                </a:r>
              </a:p>
              <a:p>
                <a:pPr marL="857250" lvl="2" indent="-457200">
                  <a:buFont typeface="Arial" panose="020B0604020202020204" pitchFamily="34" charset="0"/>
                  <a:buChar char="•"/>
                </a:pPr>
                <a:endParaRPr lang="is-IS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i="1">
                            <a:latin typeface="Cambria Math" charset="0"/>
                          </a:rPr>
                          <m:t>+1,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latin typeface="Cambria Math" charset="0"/>
                      </a:rPr>
                      <m:t>             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i="1">
                            <a:latin typeface="Cambria Math" charset="0"/>
                          </a:rPr>
                          <m:t>+1,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en-US" i="1">
                            <a:latin typeface="Cambria Math" charset="0"/>
                          </a:rPr>
                          <m:t>,0,0,0,0,0</m:t>
                        </m:r>
                      </m:e>
                    </m:d>
                  </m:oMath>
                </a14:m>
                <a:endParaRPr lang="en-US" dirty="0"/>
              </a:p>
              <a:p>
                <a:pPr marL="857250" lvl="2" indent="-457200">
                  <a:buFont typeface="Arial" panose="020B0604020202020204" pitchFamily="34" charset="0"/>
                  <a:buChar char="•"/>
                </a:pPr>
                <a:r>
                  <a:rPr lang="is-IS" dirty="0"/>
                  <a:t>Whether user charts in the next 24 hours given no push now nor over the next 24 hours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  <a:blipFill rotWithShape="0">
                <a:blip r:embed="rId3"/>
                <a:stretch>
                  <a:fillRect l="-1298" t="-2182" r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62173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Causal Effects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029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dirty="0"/>
              <a:t>We are interested in the following causal effect:</a:t>
            </a:r>
            <a:endParaRPr lang="is-IS" u="sng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is-IS" u="sng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is-IS" u="sng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is-IS" u="sng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dirty="0"/>
              <a:t>Relative probability of charting given a push now (&amp; no push for the next 24hrs) versus the probability of charting given no push now (nor over the next 24hrs)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is-IS" dirty="0"/>
              <a:t>onditional on </a:t>
            </a:r>
            <a:r>
              <a:rPr lang="is-IS" i="1" dirty="0"/>
              <a:t>X</a:t>
            </a:r>
            <a:r>
              <a:rPr lang="is-IS" i="1" baseline="-25000" dirty="0"/>
              <a:t>d,t</a:t>
            </a:r>
            <a:r>
              <a:rPr lang="is-IS" i="1" dirty="0"/>
              <a:t> </a:t>
            </a:r>
            <a:r>
              <a:rPr lang="is-IS" dirty="0"/>
              <a:t>and being available, </a:t>
            </a: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is-IS" dirty="0"/>
              <a:t>Causal effect is on the “risk” ratio scale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is-IS" dirty="0"/>
              <a:t>A value &gt;1 indicates the push is effective given </a:t>
            </a:r>
            <a:r>
              <a:rPr lang="is-IS" i="1" dirty="0"/>
              <a:t>X</a:t>
            </a:r>
            <a:r>
              <a:rPr lang="is-IS" i="1" baseline="-25000" dirty="0"/>
              <a:t>d,t</a:t>
            </a:r>
            <a:r>
              <a:rPr lang="is-IS" i="1" dirty="0"/>
              <a:t> </a:t>
            </a:r>
            <a:endParaRPr lang="is-I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10980"/>
            <a:ext cx="6705600" cy="11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9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Causal Modeling</a:t>
            </a:r>
            <a:endParaRPr lang="en-US" sz="32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</p:spPr>
            <p:txBody>
              <a:bodyPr>
                <a:normAutofit/>
              </a:bodyPr>
              <a:lstStyle/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is-IS" u="sng" dirty="0"/>
                  <a:t>Recall the causal effect is defined as 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is-IS" u="sng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is-IS" u="sng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is-IS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is-IS" dirty="0"/>
                  <a:t>We will use a </a:t>
                </a:r>
                <a:r>
                  <a:rPr lang="en-US" dirty="0"/>
                  <a:t>log-linear model for these causal effects</a:t>
                </a:r>
              </a:p>
              <a:p>
                <a:pPr marL="0" lvl="1" indent="0">
                  <a:buNone/>
                </a:pPr>
                <a:r>
                  <a:rPr lang="en-US" dirty="0"/>
                  <a:t>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b="0" i="1" baseline="30000" dirty="0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0" lvl="1" indent="0">
                  <a:buNone/>
                </a:pPr>
                <a:endParaRPr lang="en-US" dirty="0"/>
              </a:p>
              <a:p>
                <a:pPr marL="457200" lvl="1" indent="-457200">
                  <a:buFont typeface="Arial" charset="0"/>
                  <a:buChar char="•"/>
                </a:pPr>
                <a:r>
                  <a:rPr lang="en-US" dirty="0"/>
                  <a:t>Our goal will be to estimate and make inferences about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!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  <a:blipFill rotWithShape="0">
                <a:blip r:embed="rId3"/>
                <a:stretch>
                  <a:fillRect l="-1298" t="-1333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10453"/>
            <a:ext cx="6540731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3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Log-linear Regression</a:t>
            </a:r>
            <a:endParaRPr lang="en-US" sz="32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</p:spPr>
            <p:txBody>
              <a:bodyPr>
                <a:normAutofit/>
              </a:bodyPr>
              <a:lstStyle/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is-IS" dirty="0"/>
              </a:p>
              <a:p>
                <a:pPr marL="0" lvl="1" indent="0">
                  <a:buNone/>
                </a:pPr>
                <a:r>
                  <a:rPr lang="en-US" altLang="en-US" i="1" dirty="0"/>
                  <a:t>            </a:t>
                </a:r>
              </a:p>
              <a:p>
                <a:pPr marL="0" lvl="1" indent="0">
                  <a:buNone/>
                </a:pPr>
                <a:r>
                  <a:rPr lang="en-US" altLang="en-US" i="1" dirty="0"/>
                  <a:t>           log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Y</a:t>
                </a:r>
                <a:r>
                  <a:rPr lang="en-US" altLang="en-US" i="1" baseline="-25000" dirty="0"/>
                  <a:t>t+1</a:t>
                </a:r>
                <a:r>
                  <a:rPr lang="en-US" altLang="en-US" dirty="0"/>
                  <a:t>)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“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~” 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0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+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 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1</a:t>
                </a:r>
                <a:r>
                  <a:rPr lang="en-US" altLang="en-US" b="1" i="1" baseline="30000" dirty="0">
                    <a:solidFill>
                      <a:srgbClr val="000099"/>
                    </a:solidFill>
                  </a:rPr>
                  <a:t>T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</a:t>
                </a:r>
                <a:r>
                  <a:rPr lang="en-US" altLang="en-US" b="1" i="1" dirty="0" err="1">
                    <a:solidFill>
                      <a:srgbClr val="000099"/>
                    </a:solidFill>
                  </a:rPr>
                  <a:t>Z</a:t>
                </a:r>
                <a:r>
                  <a:rPr lang="en-US" altLang="en-US" b="1" i="1" baseline="-25000" dirty="0" err="1">
                    <a:solidFill>
                      <a:srgbClr val="000099"/>
                    </a:solidFill>
                  </a:rPr>
                  <a:t>t</a:t>
                </a:r>
                <a:r>
                  <a:rPr lang="en-US" altLang="en-US" i="1" dirty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1" i="1" baseline="30000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𝒅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en-US" b="1" i="1" dirty="0">
                    <a:solidFill>
                      <a:srgbClr val="FF0000"/>
                    </a:solidFill>
                  </a:rPr>
                  <a:t>( A</a:t>
                </a:r>
                <a:r>
                  <a:rPr lang="en-US" altLang="en-US" b="1" i="1" baseline="-25000" dirty="0">
                    <a:solidFill>
                      <a:srgbClr val="FF0000"/>
                    </a:solidFill>
                  </a:rPr>
                  <a:t>t </a:t>
                </a:r>
                <a:r>
                  <a:rPr lang="en-US" altLang="en-US" b="1" i="1" dirty="0">
                    <a:solidFill>
                      <a:srgbClr val="FF0000"/>
                    </a:solidFill>
                  </a:rPr>
                  <a:t>– .2 )</a:t>
                </a:r>
              </a:p>
              <a:p>
                <a:pPr marL="0" lvl="1" indent="0">
                  <a:buNone/>
                </a:pPr>
                <a:r>
                  <a:rPr lang="en-US" altLang="en-US" b="1" i="1" dirty="0">
                    <a:solidFill>
                      <a:srgbClr val="FF0000"/>
                    </a:solidFill>
                  </a:rPr>
                  <a:t>     </a:t>
                </a:r>
              </a:p>
              <a:p>
                <a:pPr marL="0" lvl="1" indent="0">
                  <a:buNone/>
                </a:pPr>
                <a:r>
                  <a:rPr lang="en-US" altLang="en-US" b="1" i="1" dirty="0">
                    <a:solidFill>
                      <a:srgbClr val="FF0000"/>
                    </a:solidFill>
                  </a:rPr>
                  <a:t>    </a:t>
                </a:r>
                <a:endParaRPr lang="en-US" altLang="en-US" dirty="0"/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dirty="0"/>
              </a:p>
              <a:p>
                <a:pPr marL="457200" lvl="1" indent="-457200">
                  <a:buFont typeface="Arial" charset="0"/>
                  <a:buChar char="•"/>
                </a:pPr>
                <a:r>
                  <a:rPr lang="en-US" altLang="en-US" dirty="0"/>
                  <a:t>Next, we describe the weights </a:t>
                </a:r>
                <a:r>
                  <a:rPr lang="en-US" altLang="en-US" i="1" dirty="0" err="1"/>
                  <a:t>W</a:t>
                </a:r>
                <a:r>
                  <a:rPr lang="en-US" altLang="en-US" i="1" baseline="-25000" dirty="0" err="1"/>
                  <a:t>d,t</a:t>
                </a:r>
                <a:endParaRPr lang="en-US" altLang="en-US" dirty="0"/>
              </a:p>
              <a:p>
                <a:pPr marL="457200" lvl="1" indent="-457200">
                  <a:buFont typeface="Arial" charset="0"/>
                  <a:buChar char="•"/>
                </a:pPr>
                <a:r>
                  <a:rPr lang="en-US" altLang="en-US" dirty="0"/>
                  <a:t>Then, we’ll describe the estimator in greater detail.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  <a:blipFill rotWithShape="0">
                <a:blip r:embed="rId3"/>
                <a:stretch>
                  <a:fillRect l="-1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2743200" y="2133600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i="1"/>
              <a:t>W</a:t>
            </a:r>
            <a:r>
              <a:rPr lang="en-US" altLang="en-US" sz="2200" i="1" baseline="-25000"/>
              <a:t>d,t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16891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Weights</a:t>
            </a:r>
            <a:endParaRPr lang="en-US" sz="32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en-US" altLang="en-US" i="1" dirty="0"/>
                  <a:t>             log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Y</a:t>
                </a:r>
                <a:r>
                  <a:rPr lang="en-US" altLang="en-US" i="1" baseline="-25000" dirty="0"/>
                  <a:t>t+1</a:t>
                </a:r>
                <a:r>
                  <a:rPr lang="en-US" altLang="en-US" dirty="0"/>
                  <a:t>)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“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~” 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0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+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 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1</a:t>
                </a:r>
                <a:r>
                  <a:rPr lang="en-US" altLang="en-US" b="1" i="1" baseline="30000" dirty="0">
                    <a:solidFill>
                      <a:srgbClr val="000099"/>
                    </a:solidFill>
                  </a:rPr>
                  <a:t>T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</a:t>
                </a:r>
                <a:r>
                  <a:rPr lang="en-US" altLang="en-US" b="1" i="1" dirty="0" err="1">
                    <a:solidFill>
                      <a:srgbClr val="000099"/>
                    </a:solidFill>
                  </a:rPr>
                  <a:t>Z</a:t>
                </a:r>
                <a:r>
                  <a:rPr lang="en-US" altLang="en-US" b="1" i="1" baseline="-25000" dirty="0" err="1">
                    <a:solidFill>
                      <a:srgbClr val="000099"/>
                    </a:solidFill>
                  </a:rPr>
                  <a:t>t</a:t>
                </a:r>
                <a:r>
                  <a:rPr lang="en-US" altLang="en-US" i="1" dirty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1" i="1" baseline="30000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𝒅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en-US" b="1" i="1" dirty="0">
                    <a:solidFill>
                      <a:srgbClr val="FF0000"/>
                    </a:solidFill>
                  </a:rPr>
                  <a:t>( A</a:t>
                </a:r>
                <a:r>
                  <a:rPr lang="en-US" altLang="en-US" b="1" i="1" baseline="-25000" dirty="0">
                    <a:solidFill>
                      <a:srgbClr val="FF0000"/>
                    </a:solidFill>
                  </a:rPr>
                  <a:t>t </a:t>
                </a:r>
                <a:r>
                  <a:rPr lang="en-US" altLang="en-US" b="1" i="1" dirty="0">
                    <a:solidFill>
                      <a:srgbClr val="FF0000"/>
                    </a:solidFill>
                  </a:rPr>
                  <a:t>– .2 )</a:t>
                </a:r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i="1" dirty="0"/>
              </a:p>
              <a:p>
                <a:pPr marL="457200" lvl="1" indent="-457200">
                  <a:buFont typeface="Arial" charset="0"/>
                  <a:buChar char="•"/>
                </a:pPr>
                <a:r>
                  <a:rPr lang="en-US" altLang="en-US" dirty="0"/>
                  <a:t>Why do we need weights?</a:t>
                </a:r>
              </a:p>
              <a:p>
                <a:pPr marL="1314450" lvl="3" indent="-457200">
                  <a:buFont typeface="+mj-lt"/>
                  <a:buAutoNum type="alphaLcParenR"/>
                </a:pPr>
                <a:endParaRPr lang="en-US" altLang="en-US" dirty="0"/>
              </a:p>
              <a:p>
                <a:pPr marL="857250" lvl="2" indent="-457200">
                  <a:buFont typeface="+mj-lt"/>
                  <a:buAutoNum type="arabicParenR"/>
                </a:pPr>
                <a:r>
                  <a:rPr lang="en-US" altLang="en-US" dirty="0"/>
                  <a:t>Because our </a:t>
                </a:r>
                <a:r>
                  <a:rPr lang="en-US" altLang="en-US" dirty="0" err="1"/>
                  <a:t>estimand</a:t>
                </a:r>
                <a:r>
                  <a:rPr lang="en-US" altLang="en-US" dirty="0"/>
                  <a:t> is one that fixes the future time points to “no push” (but users who do not receive a push now might receive a push in the next 24 hours)</a:t>
                </a:r>
              </a:p>
              <a:p>
                <a:pPr marL="857250" lvl="2" indent="-457200">
                  <a:buFont typeface="+mj-lt"/>
                  <a:buAutoNum type="arabicParenR"/>
                </a:pPr>
                <a:endParaRPr lang="en-US" altLang="en-US" b="1" dirty="0"/>
              </a:p>
              <a:p>
                <a:pPr marL="857250" lvl="2" indent="-457200">
                  <a:buFont typeface="+mj-lt"/>
                  <a:buAutoNum type="arabicParenR"/>
                </a:pPr>
                <a:r>
                  <a:rPr lang="en-US" altLang="en-US" dirty="0"/>
                  <a:t>Allow us to answer marginal causal effects; and work together with centering to allow for robustness to misspecification in 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1</a:t>
                </a:r>
                <a:r>
                  <a:rPr lang="en-US" altLang="en-US" b="1" i="1" baseline="30000" dirty="0">
                    <a:solidFill>
                      <a:srgbClr val="000099"/>
                    </a:solidFill>
                  </a:rPr>
                  <a:t>T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</a:t>
                </a:r>
                <a:r>
                  <a:rPr lang="en-US" altLang="en-US" b="1" i="1" dirty="0" err="1">
                    <a:solidFill>
                      <a:srgbClr val="000099"/>
                    </a:solidFill>
                  </a:rPr>
                  <a:t>Z</a:t>
                </a:r>
                <a:r>
                  <a:rPr lang="en-US" altLang="en-US" b="1" i="1" baseline="-25000" dirty="0" err="1">
                    <a:solidFill>
                      <a:srgbClr val="000099"/>
                    </a:solidFill>
                  </a:rPr>
                  <a:t>t</a:t>
                </a:r>
                <a:endParaRPr lang="en-US" altLang="en-US" dirty="0"/>
              </a:p>
              <a:p>
                <a:pPr marL="857250" lvl="2" indent="-457200">
                  <a:buFont typeface="+mj-lt"/>
                  <a:buAutoNum type="arabicParenR"/>
                </a:pPr>
                <a:endParaRPr lang="en-US" altLang="en-US" b="1" dirty="0"/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baseline="-25000" dirty="0"/>
              </a:p>
              <a:p>
                <a:pPr marL="0" lvl="1" indent="0">
                  <a:buNone/>
                </a:pPr>
                <a:endParaRPr lang="en-US" altLang="en-US" dirty="0"/>
              </a:p>
              <a:p>
                <a:pPr marL="0" lvl="1" indent="0">
                  <a:buNone/>
                </a:pPr>
                <a:endParaRPr lang="en-US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  <a:blipFill>
                <a:blip r:embed="rId3"/>
                <a:stretch>
                  <a:fillRect l="-1199" t="-1259" r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2971800" y="1143000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i="1"/>
              <a:t>W</a:t>
            </a:r>
            <a:r>
              <a:rPr lang="en-US" altLang="en-US" sz="2200" i="1" baseline="-25000"/>
              <a:t>d,t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5810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Weights</a:t>
            </a:r>
            <a:endParaRPr lang="en-US" sz="32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en-US" altLang="en-US" i="1" dirty="0"/>
                  <a:t>             log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Y</a:t>
                </a:r>
                <a:r>
                  <a:rPr lang="en-US" altLang="en-US" i="1" baseline="-25000" dirty="0"/>
                  <a:t>t+1</a:t>
                </a:r>
                <a:r>
                  <a:rPr lang="en-US" altLang="en-US" dirty="0"/>
                  <a:t>)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“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~” 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0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+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 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1</a:t>
                </a:r>
                <a:r>
                  <a:rPr lang="en-US" altLang="en-US" b="1" i="1" baseline="30000" dirty="0">
                    <a:solidFill>
                      <a:srgbClr val="000099"/>
                    </a:solidFill>
                  </a:rPr>
                  <a:t>T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</a:t>
                </a:r>
                <a:r>
                  <a:rPr lang="en-US" altLang="en-US" b="1" i="1" dirty="0" err="1">
                    <a:solidFill>
                      <a:srgbClr val="000099"/>
                    </a:solidFill>
                  </a:rPr>
                  <a:t>Z</a:t>
                </a:r>
                <a:r>
                  <a:rPr lang="en-US" altLang="en-US" b="1" i="1" baseline="-25000" dirty="0" err="1">
                    <a:solidFill>
                      <a:srgbClr val="000099"/>
                    </a:solidFill>
                  </a:rPr>
                  <a:t>t</a:t>
                </a:r>
                <a:r>
                  <a:rPr lang="en-US" altLang="en-US" i="1" dirty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1" i="1" baseline="30000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𝒅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en-US" b="1" i="1" dirty="0">
                    <a:solidFill>
                      <a:srgbClr val="FF0000"/>
                    </a:solidFill>
                  </a:rPr>
                  <a:t>( A</a:t>
                </a:r>
                <a:r>
                  <a:rPr lang="en-US" altLang="en-US" b="1" i="1" baseline="-25000" dirty="0">
                    <a:solidFill>
                      <a:srgbClr val="FF0000"/>
                    </a:solidFill>
                  </a:rPr>
                  <a:t>t </a:t>
                </a:r>
                <a:r>
                  <a:rPr lang="en-US" altLang="en-US" b="1" i="1" dirty="0">
                    <a:solidFill>
                      <a:srgbClr val="FF0000"/>
                    </a:solidFill>
                  </a:rPr>
                  <a:t>– .2 )</a:t>
                </a:r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i="1" dirty="0"/>
              </a:p>
              <a:p>
                <a:pPr marL="457200" lvl="1" indent="-457200">
                  <a:buFont typeface="Arial" charset="0"/>
                  <a:buChar char="•"/>
                </a:pPr>
                <a:r>
                  <a:rPr lang="en-US" altLang="en-US" i="1" dirty="0" err="1"/>
                  <a:t>W</a:t>
                </a:r>
                <a:r>
                  <a:rPr lang="en-US" altLang="en-US" i="1" baseline="-25000" dirty="0" err="1"/>
                  <a:t>d,t</a:t>
                </a:r>
                <a:r>
                  <a:rPr lang="en-US" altLang="en-US" dirty="0"/>
                  <a:t> is the product of two weights </a:t>
                </a:r>
                <a:r>
                  <a:rPr lang="en-US" altLang="en-US" i="1" dirty="0"/>
                  <a:t>W</a:t>
                </a:r>
                <a:r>
                  <a:rPr lang="en-US" altLang="en-US" i="1" baseline="-25000" dirty="0"/>
                  <a:t>1,d,t</a:t>
                </a:r>
                <a:r>
                  <a:rPr lang="en-US" altLang="en-US" i="1" dirty="0"/>
                  <a:t> * W</a:t>
                </a:r>
                <a:r>
                  <a:rPr lang="en-US" altLang="en-US" i="1" baseline="-25000" dirty="0"/>
                  <a:t>2,d,t</a:t>
                </a:r>
                <a:r>
                  <a:rPr lang="en-US" altLang="en-US" i="1" dirty="0"/>
                  <a:t>   </a:t>
                </a:r>
                <a:br>
                  <a:rPr lang="en-US" altLang="en-US" i="1" dirty="0"/>
                </a:br>
                <a:r>
                  <a:rPr lang="en-US" altLang="en-US" dirty="0"/>
                  <a:t>where</a:t>
                </a:r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dirty="0"/>
              </a:p>
              <a:p>
                <a:pPr marL="457200" lvl="1" indent="-457200">
                  <a:buFont typeface="Arial" charset="0"/>
                  <a:buChar char="•"/>
                </a:pPr>
                <a:r>
                  <a:rPr lang="en-US" altLang="en-US" i="1" dirty="0"/>
                  <a:t>W</a:t>
                </a:r>
                <a:r>
                  <a:rPr lang="en-US" altLang="en-US" i="1" baseline="-25000" dirty="0"/>
                  <a:t>1,d,t  </a:t>
                </a:r>
                <a:r>
                  <a:rPr lang="en-US" altLang="en-US" i="1" dirty="0"/>
                  <a:t>=</a:t>
                </a:r>
                <a:r>
                  <a:rPr lang="en-US" altLang="en-US" i="1" baseline="-25000" dirty="0"/>
                  <a:t> </a:t>
                </a:r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i="1" baseline="-25000" dirty="0"/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i="1" baseline="-25000" dirty="0"/>
              </a:p>
              <a:p>
                <a:pPr marL="457200" lvl="1" indent="-457200">
                  <a:buFont typeface="Arial" charset="0"/>
                  <a:buChar char="•"/>
                </a:pPr>
                <a:r>
                  <a:rPr lang="en-US" altLang="en-US" i="1" dirty="0"/>
                  <a:t>W</a:t>
                </a:r>
                <a:r>
                  <a:rPr lang="en-US" altLang="en-US" i="1" baseline="-25000" dirty="0"/>
                  <a:t>2,d,t </a:t>
                </a:r>
                <a:r>
                  <a:rPr lang="en-US" altLang="en-US" i="1" dirty="0"/>
                  <a:t>=</a:t>
                </a:r>
                <a:endParaRPr lang="en-US" altLang="en-US" dirty="0"/>
              </a:p>
              <a:p>
                <a:pPr marL="0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  <a:blipFill rotWithShape="0">
                <a:blip r:embed="rId3"/>
                <a:stretch>
                  <a:fillRect l="-1298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2971800" y="1143000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i="1"/>
              <a:t>W</a:t>
            </a:r>
            <a:r>
              <a:rPr lang="en-US" altLang="en-US" sz="2200" i="1" baseline="-25000"/>
              <a:t>d,t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57600"/>
            <a:ext cx="5700215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71" y="4978400"/>
            <a:ext cx="6023429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30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152400"/>
                <a:ext cx="8229600" cy="15240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99"/>
                    </a:solidFill>
                  </a:rPr>
                  <a:t>Methodology,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0000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solidFill>
                          <a:srgbClr val="000099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</m:acc>
                  </m:oMath>
                </a14:m>
                <a:endParaRPr lang="en-US" sz="32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152400"/>
                <a:ext cx="8229600" cy="152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en-US" altLang="en-US" i="1" dirty="0"/>
                  <a:t>             log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Y</a:t>
                </a:r>
                <a:r>
                  <a:rPr lang="en-US" altLang="en-US" i="1" baseline="-25000" dirty="0"/>
                  <a:t>t+1</a:t>
                </a:r>
                <a:r>
                  <a:rPr lang="en-US" altLang="en-US" dirty="0"/>
                  <a:t>)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“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~” 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0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+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 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1</a:t>
                </a:r>
                <a:r>
                  <a:rPr lang="en-US" altLang="en-US" b="1" i="1" baseline="30000" dirty="0">
                    <a:solidFill>
                      <a:srgbClr val="000099"/>
                    </a:solidFill>
                  </a:rPr>
                  <a:t>T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</a:t>
                </a:r>
                <a:r>
                  <a:rPr lang="en-US" altLang="en-US" b="1" i="1" dirty="0" err="1">
                    <a:solidFill>
                      <a:srgbClr val="000099"/>
                    </a:solidFill>
                  </a:rPr>
                  <a:t>Z</a:t>
                </a:r>
                <a:r>
                  <a:rPr lang="en-US" altLang="en-US" b="1" i="1" baseline="-25000" dirty="0" err="1">
                    <a:solidFill>
                      <a:srgbClr val="000099"/>
                    </a:solidFill>
                  </a:rPr>
                  <a:t>t</a:t>
                </a:r>
                <a:r>
                  <a:rPr lang="en-US" altLang="en-US" i="1" dirty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1" i="1" baseline="30000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𝒅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en-US" b="1" i="1" dirty="0">
                    <a:solidFill>
                      <a:srgbClr val="FF0000"/>
                    </a:solidFill>
                  </a:rPr>
                  <a:t>( A</a:t>
                </a:r>
                <a:r>
                  <a:rPr lang="en-US" altLang="en-US" b="1" i="1" baseline="-25000" dirty="0">
                    <a:solidFill>
                      <a:srgbClr val="FF0000"/>
                    </a:solidFill>
                  </a:rPr>
                  <a:t>t </a:t>
                </a:r>
                <a:r>
                  <a:rPr lang="en-US" altLang="en-US" b="1" i="1" dirty="0">
                    <a:solidFill>
                      <a:srgbClr val="FF0000"/>
                    </a:solidFill>
                  </a:rPr>
                  <a:t>– .2 )</a:t>
                </a:r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dirty="0"/>
              </a:p>
              <a:p>
                <a:pPr marL="457200" lvl="1" indent="-457200">
                  <a:buFont typeface="Arial" charset="0"/>
                  <a:buChar char="•"/>
                </a:pPr>
                <a:r>
                  <a:rPr lang="en-US" altLang="en-US" dirty="0"/>
                  <a:t>To get estimates, solve </a:t>
                </a:r>
              </a:p>
              <a:p>
                <a:pPr marL="0" lvl="1" indent="0">
                  <a:buNone/>
                </a:pPr>
                <a:endParaRPr lang="en-US" altLang="en-US" dirty="0"/>
              </a:p>
              <a:p>
                <a:pPr marL="0" lvl="1" indent="0">
                  <a:buNone/>
                </a:pPr>
                <a:endParaRPr lang="en-US" altLang="en-US" dirty="0"/>
              </a:p>
              <a:p>
                <a:pPr marL="0" lvl="1" indent="0">
                  <a:buNone/>
                </a:pPr>
                <a:r>
                  <a:rPr lang="en-US" altLang="en-US" dirty="0"/>
                  <a:t>                                              *</a:t>
                </a:r>
              </a:p>
              <a:p>
                <a:pPr marL="0" lvl="1" indent="0">
                  <a:buNone/>
                </a:pPr>
                <a:endParaRPr lang="en-US" altLang="en-US" dirty="0"/>
              </a:p>
              <a:p>
                <a:pPr marL="0" lvl="1" indent="0">
                  <a:buNone/>
                </a:pPr>
                <a:r>
                  <a:rPr lang="en-US" altLang="en-US" dirty="0"/>
                  <a:t>where, with a clever choice of “weights,” this can be fit using over the counter software!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  <a:blipFill rotWithShape="0">
                <a:blip r:embed="rId4"/>
                <a:stretch>
                  <a:fillRect l="-1514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2971800" y="1143000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i="1"/>
              <a:t>W</a:t>
            </a:r>
            <a:r>
              <a:rPr lang="en-US" altLang="en-US" sz="2200" i="1" baseline="-25000"/>
              <a:t>d,t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590800"/>
            <a:ext cx="292608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514600"/>
            <a:ext cx="1524000" cy="5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" y="2971800"/>
            <a:ext cx="7150227" cy="11673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64" y="3802634"/>
            <a:ext cx="3056636" cy="11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97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en-US" altLang="en-US" i="1" dirty="0"/>
                  <a:t>             log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Y</a:t>
                </a:r>
                <a:r>
                  <a:rPr lang="en-US" altLang="en-US" i="1" baseline="-25000" dirty="0"/>
                  <a:t>t+1</a:t>
                </a:r>
                <a:r>
                  <a:rPr lang="en-US" altLang="en-US" dirty="0"/>
                  <a:t>)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“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~” 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0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+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 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1</a:t>
                </a:r>
                <a:r>
                  <a:rPr lang="en-US" altLang="en-US" b="1" i="1" baseline="30000" dirty="0">
                    <a:solidFill>
                      <a:srgbClr val="000099"/>
                    </a:solidFill>
                  </a:rPr>
                  <a:t>T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</a:t>
                </a:r>
                <a:r>
                  <a:rPr lang="en-US" altLang="en-US" b="1" i="1" dirty="0" err="1">
                    <a:solidFill>
                      <a:srgbClr val="000099"/>
                    </a:solidFill>
                  </a:rPr>
                  <a:t>Z</a:t>
                </a:r>
                <a:r>
                  <a:rPr lang="en-US" altLang="en-US" b="1" i="1" baseline="-25000" dirty="0" err="1">
                    <a:solidFill>
                      <a:srgbClr val="000099"/>
                    </a:solidFill>
                  </a:rPr>
                  <a:t>t</a:t>
                </a:r>
                <a:r>
                  <a:rPr lang="en-US" altLang="en-US" i="1" dirty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1" i="1" baseline="30000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𝒅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en-US" b="1" i="1" dirty="0">
                    <a:solidFill>
                      <a:srgbClr val="FF0000"/>
                    </a:solidFill>
                  </a:rPr>
                  <a:t>( A</a:t>
                </a:r>
                <a:r>
                  <a:rPr lang="en-US" altLang="en-US" b="1" i="1" baseline="-25000" dirty="0">
                    <a:solidFill>
                      <a:srgbClr val="FF0000"/>
                    </a:solidFill>
                  </a:rPr>
                  <a:t>t </a:t>
                </a:r>
                <a:r>
                  <a:rPr lang="en-US" altLang="en-US" b="1" i="1" dirty="0">
                    <a:solidFill>
                      <a:srgbClr val="FF0000"/>
                    </a:solidFill>
                  </a:rPr>
                  <a:t>– .2 )</a:t>
                </a:r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dirty="0"/>
              </a:p>
              <a:p>
                <a:pPr marL="457200" lvl="1" indent="-457200">
                  <a:buFont typeface="Arial" charset="0"/>
                  <a:buChar char="•"/>
                </a:pPr>
                <a:r>
                  <a:rPr lang="en-US" altLang="en-US" dirty="0"/>
                  <a:t>As with the continuous outcome methodology, here with the binary outcome</a:t>
                </a:r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dirty="0"/>
              </a:p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en-US" altLang="en-US" sz="2600" b="1" dirty="0"/>
                  <a:t> Easy:</a:t>
                </a:r>
                <a:r>
                  <a:rPr lang="en-US" altLang="en-US" sz="2600" dirty="0"/>
                  <a:t> Implement using OTC software</a:t>
                </a:r>
              </a:p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en-US" altLang="en-US" sz="2600" b="1" dirty="0"/>
                  <a:t> Versatile</a:t>
                </a:r>
                <a:r>
                  <a:rPr lang="en-US" altLang="en-US" sz="2600" dirty="0"/>
                  <a:t>: Able to examine a variety of causal effects</a:t>
                </a:r>
              </a:p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en-US" altLang="en-US" sz="2600" b="1" dirty="0"/>
                  <a:t> Efficient</a:t>
                </a:r>
                <a:r>
                  <a:rPr lang="en-US" altLang="en-US" sz="2600" dirty="0"/>
                  <a:t>: Incorporate variables </a:t>
                </a:r>
                <a:r>
                  <a:rPr lang="en-US" altLang="en-US" sz="2600" i="1" dirty="0" err="1"/>
                  <a:t>Z</a:t>
                </a:r>
                <a:r>
                  <a:rPr lang="en-US" altLang="en-US" sz="2600" i="1" baseline="-25000" dirty="0" err="1"/>
                  <a:t>t</a:t>
                </a:r>
                <a:r>
                  <a:rPr lang="en-US" altLang="en-US" sz="2600" i="1" baseline="-25000" dirty="0"/>
                  <a:t> </a:t>
                </a:r>
                <a:r>
                  <a:rPr lang="en-US" altLang="en-US" sz="2600" i="1" baseline="-25000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en-US" sz="2600" dirty="0"/>
                  <a:t>to reduce noise but…</a:t>
                </a:r>
              </a:p>
              <a:p>
                <a:pPr marL="0" indent="-400050" eaLnBrk="1" hangingPunct="1"/>
                <a:r>
                  <a:rPr lang="en-US" altLang="en-US" sz="2600" b="1" dirty="0"/>
                  <a:t>Robust</a:t>
                </a:r>
                <a:r>
                  <a:rPr lang="en-US" altLang="en-US" sz="2600" dirty="0"/>
                  <a:t>: Not require all predictors of </a:t>
                </a:r>
                <a:r>
                  <a:rPr lang="en-US" altLang="en-US" sz="2600" i="1" dirty="0"/>
                  <a:t>Y</a:t>
                </a:r>
                <a:r>
                  <a:rPr lang="en-US" altLang="en-US" sz="2600" i="1" baseline="-25000" dirty="0"/>
                  <a:t>t+1</a:t>
                </a:r>
                <a:r>
                  <a:rPr lang="en-US" altLang="en-US" sz="2600" dirty="0"/>
                  <a:t> in </a:t>
                </a:r>
                <a:r>
                  <a:rPr lang="en-US" altLang="en-US" sz="2600" i="1" dirty="0" err="1"/>
                  <a:t>Z</a:t>
                </a:r>
                <a:r>
                  <a:rPr lang="en-US" altLang="en-US" sz="2600" i="1" baseline="-25000" dirty="0" err="1"/>
                  <a:t>t</a:t>
                </a:r>
                <a:r>
                  <a:rPr lang="en-US" altLang="en-US" sz="2600" i="1" baseline="-25000" dirty="0"/>
                  <a:t> </a:t>
                </a:r>
                <a:r>
                  <a:rPr lang="en-US" altLang="en-US" sz="2600" dirty="0"/>
                  <a:t>, nor require the true or good predictive model for </a:t>
                </a:r>
                <a:r>
                  <a:rPr lang="en-US" altLang="en-US" sz="2600" i="1" dirty="0"/>
                  <a:t>Y</a:t>
                </a:r>
                <a:r>
                  <a:rPr lang="en-US" altLang="en-US" sz="2600" i="1" baseline="-25000" dirty="0"/>
                  <a:t>t+1</a:t>
                </a:r>
                <a:r>
                  <a:rPr lang="en-US" alt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  <a:blipFill rotWithShape="0">
                <a:blip r:embed="rId3"/>
                <a:stretch>
                  <a:fillRect l="-1298" t="-1333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2971800" y="1143000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i="1"/>
              <a:t>W</a:t>
            </a:r>
            <a:r>
              <a:rPr lang="en-US" altLang="en-US" sz="2200" i="1" baseline="-25000"/>
              <a:t>d,t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73902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5240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Methodology, Implementation</a:t>
            </a:r>
            <a:endParaRPr lang="en-US" sz="32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</p:spPr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en-US" altLang="en-US" i="1" dirty="0"/>
                  <a:t>             log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Y</a:t>
                </a:r>
                <a:r>
                  <a:rPr lang="en-US" altLang="en-US" i="1" baseline="-25000" dirty="0"/>
                  <a:t>t+1</a:t>
                </a:r>
                <a:r>
                  <a:rPr lang="en-US" altLang="en-US" dirty="0"/>
                  <a:t>)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“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~” 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0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+</a:t>
                </a:r>
                <a:r>
                  <a:rPr lang="el-GR" altLang="en-US" b="1" i="1" dirty="0">
                    <a:solidFill>
                      <a:srgbClr val="000099"/>
                    </a:solidFill>
                  </a:rPr>
                  <a:t> α</a:t>
                </a:r>
                <a:r>
                  <a:rPr lang="en-US" altLang="en-US" b="1" i="1" baseline="-25000" dirty="0">
                    <a:solidFill>
                      <a:srgbClr val="000099"/>
                    </a:solidFill>
                  </a:rPr>
                  <a:t>1</a:t>
                </a:r>
                <a:r>
                  <a:rPr lang="en-US" altLang="en-US" b="1" i="1" baseline="30000" dirty="0">
                    <a:solidFill>
                      <a:srgbClr val="000099"/>
                    </a:solidFill>
                  </a:rPr>
                  <a:t>T</a:t>
                </a:r>
                <a:r>
                  <a:rPr lang="en-US" altLang="en-US" b="1" i="1" dirty="0">
                    <a:solidFill>
                      <a:srgbClr val="000099"/>
                    </a:solidFill>
                  </a:rPr>
                  <a:t> </a:t>
                </a:r>
                <a:r>
                  <a:rPr lang="en-US" altLang="en-US" b="1" i="1" dirty="0" err="1">
                    <a:solidFill>
                      <a:srgbClr val="000099"/>
                    </a:solidFill>
                  </a:rPr>
                  <a:t>Z</a:t>
                </a:r>
                <a:r>
                  <a:rPr lang="en-US" altLang="en-US" b="1" i="1" baseline="-25000" dirty="0" err="1">
                    <a:solidFill>
                      <a:srgbClr val="000099"/>
                    </a:solidFill>
                  </a:rPr>
                  <a:t>t</a:t>
                </a:r>
                <a:r>
                  <a:rPr lang="en-US" altLang="en-US" i="1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1" i="1" baseline="30000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𝒅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en-US" b="1" i="1" dirty="0">
                    <a:solidFill>
                      <a:srgbClr val="FF0000"/>
                    </a:solidFill>
                  </a:rPr>
                  <a:t> ( A</a:t>
                </a:r>
                <a:r>
                  <a:rPr lang="en-US" altLang="en-US" b="1" i="1" baseline="-25000" dirty="0">
                    <a:solidFill>
                      <a:srgbClr val="FF0000"/>
                    </a:solidFill>
                  </a:rPr>
                  <a:t>t </a:t>
                </a:r>
                <a:r>
                  <a:rPr lang="en-US" altLang="en-US" b="1" i="1" dirty="0">
                    <a:solidFill>
                      <a:srgbClr val="FF0000"/>
                    </a:solidFill>
                  </a:rPr>
                  <a:t>– .2 )</a:t>
                </a:r>
              </a:p>
              <a:p>
                <a:pPr marL="457200" lvl="1" indent="-457200">
                  <a:buFont typeface="Arial" charset="0"/>
                  <a:buChar char="•"/>
                </a:pPr>
                <a:endParaRPr lang="en-US" altLang="en-US" i="1" dirty="0"/>
              </a:p>
              <a:p>
                <a:pPr marL="0" lvl="1" indent="0">
                  <a:buNone/>
                </a:pPr>
                <a:endParaRPr lang="en-US" altLang="en-US" dirty="0"/>
              </a:p>
              <a:p>
                <a:pPr marL="0" lvl="1" indent="0">
                  <a:buNone/>
                </a:pPr>
                <a:r>
                  <a:rPr lang="en-US" altLang="en-US" dirty="0"/>
                  <a:t>R Code is available for implementing this method. The code provides treatment effect estimates, as well as standard errors.</a:t>
                </a:r>
              </a:p>
              <a:p>
                <a:pPr marL="0" lvl="1" indent="0">
                  <a:buNone/>
                </a:pPr>
                <a:endParaRPr lang="en-US" altLang="en-US" dirty="0"/>
              </a:p>
              <a:p>
                <a:pPr marL="0" lvl="1" indent="0">
                  <a:buNone/>
                </a:pPr>
                <a:endParaRPr lang="en-US" altLang="en-US" dirty="0">
                  <a:hlinkClick r:id="rId3"/>
                </a:endParaRPr>
              </a:p>
              <a:p>
                <a:pPr marL="0" lvl="1" indent="0">
                  <a:buNone/>
                </a:pPr>
                <a:endParaRPr lang="en-US" altLang="en-US" dirty="0"/>
              </a:p>
              <a:p>
                <a:pPr marL="0" lvl="1" indent="0">
                  <a:buNone/>
                </a:pPr>
                <a:endParaRPr lang="en-US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58200" cy="5029200"/>
              </a:xfrm>
              <a:blipFill>
                <a:blip r:embed="rId4"/>
                <a:stretch>
                  <a:fillRect l="-1349" t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2971800" y="1143000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i="1"/>
              <a:t>W</a:t>
            </a:r>
            <a:r>
              <a:rPr lang="en-US" altLang="en-US" sz="2200" i="1" baseline="-25000"/>
              <a:t>d,t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554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Outline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JOOL  (PI: Vic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Strecher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CEO)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Review the JOOL Micro-randomized Trial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Review Primary and Secondary aims in JOOL MRT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Methodology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Results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815112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</a:t>
            </a:r>
            <a:br>
              <a:rPr lang="en-US" sz="4400" dirty="0">
                <a:solidFill>
                  <a:srgbClr val="000099"/>
                </a:solidFill>
              </a:rPr>
            </a:br>
            <a:r>
              <a:rPr lang="en-US" sz="3400" dirty="0">
                <a:solidFill>
                  <a:srgbClr val="000099"/>
                </a:solidFill>
              </a:rPr>
              <a:t>(PI/CEO: Vic </a:t>
            </a:r>
            <a:r>
              <a:rPr lang="en-US" sz="3400" dirty="0" err="1">
                <a:solidFill>
                  <a:srgbClr val="000099"/>
                </a:solidFill>
              </a:rPr>
              <a:t>Strecher</a:t>
            </a:r>
            <a:r>
              <a:rPr lang="en-US" sz="3400" dirty="0">
                <a:solidFill>
                  <a:srgbClr val="000099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49530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Sophisticated, smartphone-based intervention to improve well-being via purpose-driven, self-monitoring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Developed </a:t>
            </a:r>
            <a:br>
              <a:rPr lang="en-US" dirty="0"/>
            </a:br>
            <a:r>
              <a:rPr lang="en-US" dirty="0"/>
              <a:t>commercially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Start-up co. in</a:t>
            </a:r>
            <a:br>
              <a:rPr lang="en-US" dirty="0"/>
            </a:br>
            <a:r>
              <a:rPr lang="en-US" dirty="0"/>
              <a:t>Ann Arbor, MI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B2B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514600"/>
            <a:ext cx="4191000" cy="42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8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Sample </a:t>
            </a:r>
            <a:r>
              <a:rPr lang="en-US" dirty="0" err="1">
                <a:solidFill>
                  <a:srgbClr val="000099"/>
                </a:solidFill>
              </a:rPr>
              <a:t>Descriptives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8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64%, female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29%, &lt;30 years old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42%, 30-50 years old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29%, &gt;50 years old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BMI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53%, overweight or obese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486513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52600"/>
            <a:ext cx="5410200" cy="4648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3400" y="1447800"/>
            <a:ext cx="8458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kern="0" dirty="0"/>
              <a:t>Days since charted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Control-covariates </a:t>
            </a:r>
            <a:r>
              <a:rPr lang="en-US" altLang="en-US" i="1" dirty="0" err="1">
                <a:solidFill>
                  <a:srgbClr val="000099"/>
                </a:solidFill>
              </a:rPr>
              <a:t>Z</a:t>
            </a:r>
            <a:r>
              <a:rPr lang="en-US" altLang="en-US" i="1" baseline="-25000" dirty="0" err="1">
                <a:solidFill>
                  <a:srgbClr val="000099"/>
                </a:solidFill>
              </a:rPr>
              <a:t>t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8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188738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76400"/>
            <a:ext cx="5486399" cy="48006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3400" y="1447800"/>
            <a:ext cx="8458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kern="0" dirty="0"/>
              <a:t>Has charted 10?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8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Control-covariates </a:t>
            </a:r>
            <a:r>
              <a:rPr lang="en-US" altLang="en-US" i="1" dirty="0" err="1">
                <a:solidFill>
                  <a:srgbClr val="000099"/>
                </a:solidFill>
              </a:rPr>
              <a:t>Z</a:t>
            </a:r>
            <a:r>
              <a:rPr lang="en-US" altLang="en-US" i="1" baseline="-25000" dirty="0" err="1">
                <a:solidFill>
                  <a:srgbClr val="000099"/>
                </a:solidFill>
              </a:rPr>
              <a:t>t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199160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867400" cy="4953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3400" y="1295400"/>
            <a:ext cx="8458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kern="0" dirty="0"/>
              <a:t>Push Success Ratio (and Whether Pushed)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8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Control-covariates </a:t>
            </a:r>
            <a:r>
              <a:rPr lang="en-US" altLang="en-US" i="1" dirty="0" err="1">
                <a:solidFill>
                  <a:srgbClr val="000099"/>
                </a:solidFill>
              </a:rPr>
              <a:t>Z</a:t>
            </a:r>
            <a:r>
              <a:rPr lang="en-US" altLang="en-US" i="1" baseline="-25000" dirty="0" err="1">
                <a:solidFill>
                  <a:srgbClr val="000099"/>
                </a:solidFill>
              </a:rPr>
              <a:t>t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655579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Time-of-day </a:t>
            </a:r>
            <a:r>
              <a:rPr lang="en-US" dirty="0" err="1">
                <a:solidFill>
                  <a:srgbClr val="000099"/>
                </a:solidFill>
              </a:rPr>
              <a:t>Randzs</a:t>
            </a:r>
            <a:r>
              <a:rPr lang="en-US" dirty="0">
                <a:solidFill>
                  <a:srgbClr val="000099"/>
                </a:solidFill>
              </a:rPr>
              <a:t>. </a:t>
            </a:r>
            <a:br>
              <a:rPr lang="en-US" dirty="0">
                <a:solidFill>
                  <a:srgbClr val="000099"/>
                </a:solidFill>
              </a:rPr>
            </a:br>
            <a:r>
              <a:rPr lang="en-US" dirty="0">
                <a:solidFill>
                  <a:srgbClr val="000099"/>
                </a:solidFill>
              </a:rPr>
              <a:t>Anecdote: Data Management Error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458200" cy="4724400"/>
          </a:xfrm>
        </p:spPr>
        <p:txBody>
          <a:bodyPr>
            <a:norm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dirty="0"/>
              <a:t>Time of day randomizations appeared to have an error: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435787"/>
              </p:ext>
            </p:extLst>
          </p:nvPr>
        </p:nvGraphicFramePr>
        <p:xfrm>
          <a:off x="762000" y="2514600"/>
          <a:ext cx="769620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2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Time of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Estimated Cumulative Percent Selected given</a:t>
                      </a:r>
                      <a:r>
                        <a:rPr lang="en-US" sz="2200" baseline="0" dirty="0"/>
                        <a:t> Available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Expected Cumulative Percent</a:t>
                      </a:r>
                      <a:r>
                        <a:rPr lang="en-US" sz="2200" baseline="0" dirty="0"/>
                        <a:t> Selected given Available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11.8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16.7 (1/6)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20.0 (1/5)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25.0 (1/4)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33.3 (1/3)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50.0 (1/2)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100.00 (1/1)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97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2484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Time-of-day </a:t>
            </a:r>
            <a:r>
              <a:rPr lang="en-US" dirty="0" err="1">
                <a:solidFill>
                  <a:srgbClr val="000099"/>
                </a:solidFill>
              </a:rPr>
              <a:t>Randzs</a:t>
            </a:r>
            <a:r>
              <a:rPr lang="en-US" dirty="0">
                <a:solidFill>
                  <a:srgbClr val="000099"/>
                </a:solidFill>
              </a:rPr>
              <a:t>. 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105400"/>
          </a:xfrm>
        </p:spPr>
        <p:txBody>
          <a:bodyPr>
            <a:norm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dirty="0"/>
              <a:t>Time of day randomizations given </a:t>
            </a: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</a:t>
            </a:r>
            <a:r>
              <a:rPr lang="en-US" dirty="0"/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2429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800"/>
            <a:ext cx="6461125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Push Randomizations 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105400"/>
          </a:xfrm>
        </p:spPr>
        <p:txBody>
          <a:bodyPr>
            <a:norm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dirty="0"/>
              <a:t>Push randomizations given time-of-day and </a:t>
            </a: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 </a:t>
            </a:r>
            <a:r>
              <a:rPr lang="en-US" dirty="0"/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340374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7"/>
          <a:stretch/>
        </p:blipFill>
        <p:spPr>
          <a:xfrm>
            <a:off x="1524000" y="1981200"/>
            <a:ext cx="57912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Weights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105400"/>
          </a:xfrm>
        </p:spPr>
        <p:txBody>
          <a:bodyPr>
            <a:norm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dirty="0"/>
              <a:t>Distribution of the </a:t>
            </a:r>
            <a:r>
              <a:rPr lang="en-US" altLang="en-US" i="1" dirty="0"/>
              <a:t>W</a:t>
            </a:r>
            <a:r>
              <a:rPr lang="en-US" altLang="en-US" i="1" baseline="-25000" dirty="0"/>
              <a:t>1,d,t</a:t>
            </a:r>
            <a:r>
              <a:rPr lang="en-US" dirty="0"/>
              <a:t> given </a:t>
            </a: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</a:t>
            </a:r>
            <a:r>
              <a:rPr lang="en-US" dirty="0"/>
              <a:t> by push pattern: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373314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2"/>
          <a:stretch/>
        </p:blipFill>
        <p:spPr>
          <a:xfrm>
            <a:off x="1600200" y="2057400"/>
            <a:ext cx="5715000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Weights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105400"/>
          </a:xfrm>
        </p:spPr>
        <p:txBody>
          <a:bodyPr>
            <a:norm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dirty="0"/>
              <a:t>Distribution of the </a:t>
            </a:r>
            <a:r>
              <a:rPr lang="en-US" altLang="en-US" i="1" dirty="0" err="1"/>
              <a:t>W</a:t>
            </a:r>
            <a:r>
              <a:rPr lang="en-US" altLang="en-US" i="1" baseline="-25000" dirty="0" err="1"/>
              <a:t>d,t</a:t>
            </a:r>
            <a:r>
              <a:rPr lang="en-US" dirty="0"/>
              <a:t> (final) given </a:t>
            </a:r>
            <a:r>
              <a:rPr lang="is-IS" i="1" dirty="0"/>
              <a:t>I</a:t>
            </a:r>
            <a:r>
              <a:rPr lang="is-IS" i="1" baseline="-25000" dirty="0"/>
              <a:t>d,t</a:t>
            </a:r>
            <a:r>
              <a:rPr lang="is-IS" i="1" dirty="0"/>
              <a:t> = </a:t>
            </a:r>
            <a:r>
              <a:rPr lang="is-IS" dirty="0"/>
              <a:t>1</a:t>
            </a:r>
            <a:r>
              <a:rPr lang="en-US" dirty="0"/>
              <a:t> 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522187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86852"/>
            <a:ext cx="6934200" cy="5218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0668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Balance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charset="0"/>
              <a:buChar char="•"/>
            </a:pPr>
            <a:r>
              <a:rPr lang="en-US" dirty="0"/>
              <a:t>Examining balance between push vs no push on </a:t>
            </a:r>
            <a:r>
              <a:rPr lang="en-US" altLang="en-US" i="1" dirty="0" err="1">
                <a:solidFill>
                  <a:srgbClr val="000099"/>
                </a:solidFill>
              </a:rPr>
              <a:t>Z</a:t>
            </a:r>
            <a:r>
              <a:rPr lang="en-US" altLang="en-US" i="1" baseline="-25000" dirty="0" err="1">
                <a:solidFill>
                  <a:srgbClr val="000099"/>
                </a:solidFill>
              </a:rPr>
              <a:t>t</a:t>
            </a:r>
            <a:r>
              <a:rPr lang="en-US" altLang="en-US" i="1" baseline="-25000" dirty="0">
                <a:solidFill>
                  <a:srgbClr val="000099"/>
                </a:solidFill>
              </a:rPr>
              <a:t> </a:t>
            </a:r>
            <a:r>
              <a:rPr lang="en-US" dirty="0"/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74398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</a:t>
            </a:r>
            <a:br>
              <a:rPr lang="en-US" sz="4400" dirty="0">
                <a:solidFill>
                  <a:srgbClr val="000099"/>
                </a:solidFill>
              </a:rPr>
            </a:br>
            <a:r>
              <a:rPr lang="en-US" sz="3400" dirty="0">
                <a:solidFill>
                  <a:srgbClr val="000099"/>
                </a:solidFill>
              </a:rPr>
              <a:t>(PI/CEO: Vic </a:t>
            </a:r>
            <a:r>
              <a:rPr lang="en-US" sz="3400" dirty="0" err="1">
                <a:solidFill>
                  <a:srgbClr val="000099"/>
                </a:solidFill>
              </a:rPr>
              <a:t>Strecher</a:t>
            </a:r>
            <a:r>
              <a:rPr lang="en-US" sz="3400" dirty="0">
                <a:solidFill>
                  <a:srgbClr val="000099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458200" cy="4648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Conceptual Behavioral Health Model: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Sleep, Presence, Activity, Creativity and Eating (SPACE)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&lt;=&gt; Energy and Willpower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&lt;=&gt; Purpose-drive Health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971800"/>
            <a:ext cx="3429000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8" y="3790474"/>
            <a:ext cx="2900362" cy="26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8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0668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Availability by day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43000"/>
            <a:ext cx="6019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2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6781800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371600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</a:rPr>
              <a:t>JOOL MRT, Charted | available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39430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Primary Aim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b="1" u="sng" dirty="0"/>
              <a:t>test</a:t>
            </a:r>
            <a:r>
              <a:rPr lang="en-US" dirty="0"/>
              <a:t> whether sending a prompt vs not sending a prompt (in moments of availability) results in an increased likelihood of user engagement (i.e., user charted at some point in the next 24 hours).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u="sng" dirty="0"/>
              <a:t>Hypothesis</a:t>
            </a:r>
            <a:r>
              <a:rPr lang="en-US" dirty="0"/>
              <a:t>: We hypothesized that, on average, sending a prompt (vs not sending a prompt) will lead to greater likelihood of user engagement.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836468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Primary Aim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930816" cy="2667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Individuals are </a:t>
            </a:r>
            <a:r>
              <a:rPr lang="en-US" dirty="0" err="1"/>
              <a:t>exp</a:t>
            </a:r>
            <a:r>
              <a:rPr lang="en-US" dirty="0"/>
              <a:t>(0.0388) = 1.039 times as likely (i.e., 3.9% as likely; p&lt;.05) to chart in the next 24 hours when prompted vs when not prompted (95%CI, 1.01 to 1.08) </a:t>
            </a:r>
          </a:p>
        </p:txBody>
      </p:sp>
    </p:spTree>
    <p:extLst>
      <p:ext uri="{BB962C8B-B14F-4D97-AF65-F5344CB8AC3E}">
        <p14:creationId xmlns:p14="http://schemas.microsoft.com/office/powerpoint/2010/main" val="1076100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Secondary Aim 1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To test whether the effect of sending a prompt (vs not sending a prompt) on the likelihood of user engagement differs by week-in-study (there are approximately 12 weeks in the study). 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u="sng" dirty="0"/>
              <a:t>Hypothesis</a:t>
            </a:r>
            <a:r>
              <a:rPr lang="en-US" dirty="0"/>
              <a:t>: We hypothesized that the effect of sending a prompt will differ by week-in-study. Specifically, we hypothesize that the effect will be greater earlier in the study than later in the study, and that the effect will decrease linearly with respect to week-in-study.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777550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Secondary Aim 1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 lnSpcReduction="10000"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Insufficient evidence to reject the null that the effect of prompting vs not prompting does not differ by week in study (p = 0.84)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7" y="1600200"/>
            <a:ext cx="78302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0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38200"/>
            <a:ext cx="5638800" cy="4267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 lnSpcReduction="10000"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Insufficient evidence to reject the null that the effect of prompting vs not prompting does not differ by week in study (p = 0.84)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Secondary Aim 1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226305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Secondary Aim 2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To test whether the effect of sending a prompt (vs not sending a prompt) on the likelihood of user engagement differs by weekday (Monday to Friday) vs weekend (Saturday or Sunday)? 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u="sng" dirty="0"/>
              <a:t>Hypothesis</a:t>
            </a:r>
            <a:r>
              <a:rPr lang="en-US" dirty="0"/>
              <a:t>: </a:t>
            </a:r>
            <a:r>
              <a:rPr lang="en-US"/>
              <a:t>We hypothesized </a:t>
            </a:r>
            <a:r>
              <a:rPr lang="en-US" dirty="0"/>
              <a:t>that the effect of sending a prompt will differ by weekday vs weekend. Specifically, we hypothesize that the effect will be greater when the prompt is made on weekends than on weekdays.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896409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Secondary Aim 2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 fontScale="92500"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Insufficient evidence to reject the null that weekend &amp; weekday effects do not differ from each other (p = 0.18).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34312"/>
            <a:ext cx="8050419" cy="314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44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Secondary Aim 2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5181600"/>
          </a:xfrm>
        </p:spPr>
        <p:txBody>
          <a:bodyPr>
            <a:normAutofit lnSpcReduction="10000"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Effect of prompting vs not prompting is estimated to be somewhat larger on weekends than on weekdays.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124712"/>
            <a:ext cx="8050419" cy="314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68"/>
          <a:stretch/>
        </p:blipFill>
        <p:spPr>
          <a:xfrm>
            <a:off x="1975995" y="4406900"/>
            <a:ext cx="4729605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5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</a:t>
            </a:r>
            <a:br>
              <a:rPr lang="en-US" sz="4400" dirty="0">
                <a:solidFill>
                  <a:srgbClr val="000099"/>
                </a:solidFill>
              </a:rPr>
            </a:br>
            <a:r>
              <a:rPr lang="en-US" sz="3400" dirty="0">
                <a:solidFill>
                  <a:srgbClr val="000099"/>
                </a:solidFill>
              </a:rPr>
              <a:t>(PI/CEO: Vic </a:t>
            </a:r>
            <a:r>
              <a:rPr lang="en-US" sz="3400" dirty="0" err="1">
                <a:solidFill>
                  <a:srgbClr val="000099"/>
                </a:solidFill>
              </a:rPr>
              <a:t>Strecher</a:t>
            </a:r>
            <a:r>
              <a:rPr lang="en-US" sz="3400" dirty="0">
                <a:solidFill>
                  <a:srgbClr val="000099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49530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What does the app do?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Insights about SPACE, Energy and Willpower (and other easily available or passively </a:t>
            </a:r>
            <a:r>
              <a:rPr lang="en-US" dirty="0" err="1"/>
              <a:t>sensored</a:t>
            </a:r>
            <a:r>
              <a:rPr lang="en-US" dirty="0"/>
              <a:t> data) via correlations and predictions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My Outlook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Daily JOOLs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is-IS" dirty="0"/>
              <a:t>What makes you</a:t>
            </a:r>
            <a:br>
              <a:rPr lang="is-IS" dirty="0"/>
            </a:br>
            <a:r>
              <a:rPr lang="is-IS" dirty="0"/>
              <a:t>tick?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is-IS" dirty="0"/>
              <a:t>…and a host of </a:t>
            </a:r>
            <a:br>
              <a:rPr lang="is-IS" dirty="0"/>
            </a:br>
            <a:r>
              <a:rPr lang="is-IS" dirty="0"/>
              <a:t>other features.</a:t>
            </a:r>
            <a:endParaRPr lang="en-US" dirty="0"/>
          </a:p>
          <a:p>
            <a:pPr marL="85725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971800"/>
            <a:ext cx="4953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75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Exploratory Aim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The treatment effect model for this was not pre-planned (and no hypotheses were given) but the general question and choice of control covariates was pre-planned!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Focused on exploring whether the effect of sending a prompt (vs not sending a prompt) on the likelihood of charting in the next 24 hours differs by time-of-day within weekday-vs-weekend.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441639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5638800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Exploratory Aim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u="sng" dirty="0"/>
              <a:t>Part a):</a:t>
            </a:r>
            <a:r>
              <a:rPr lang="en-US" dirty="0"/>
              <a:t>  We looked across time of day </a:t>
            </a:r>
            <a:r>
              <a:rPr lang="en-US" i="1" dirty="0"/>
              <a:t>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883226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4419600" cy="38100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05000"/>
            <a:ext cx="4381500" cy="381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JOOL, Exploratory Aim Results</a:t>
            </a:r>
            <a:endParaRPr lang="en-US" sz="3200" dirty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41020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u="sng" dirty="0"/>
              <a:t>Part b):</a:t>
            </a:r>
            <a:r>
              <a:rPr lang="en-US" dirty="0"/>
              <a:t>  We looked by time of day and weekend/weekday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643545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55F8E25-152E-49CD-8B8E-54E507058508}" type="slidenum">
              <a:rPr lang="en-US" sz="1400" smtClean="0"/>
              <a:pPr eaLnBrk="1" hangingPunct="1"/>
              <a:t>63</a:t>
            </a:fld>
            <a:endParaRPr lang="en-US" sz="1400"/>
          </a:p>
        </p:txBody>
      </p:sp>
      <p:sp>
        <p:nvSpPr>
          <p:cNvPr id="3174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404226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1749" name="Rectangle 1028"/>
          <p:cNvSpPr>
            <a:spLocks noChangeArrowheads="1"/>
          </p:cNvSpPr>
          <p:nvPr/>
        </p:nvSpPr>
        <p:spPr bwMode="auto">
          <a:xfrm>
            <a:off x="304800" y="381000"/>
            <a:ext cx="84582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Rectangle 1029"/>
          <p:cNvSpPr>
            <a:spLocks noChangeArrowheads="1"/>
          </p:cNvSpPr>
          <p:nvPr/>
        </p:nvSpPr>
        <p:spPr bwMode="auto">
          <a:xfrm>
            <a:off x="381000" y="3810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79521" y="2203132"/>
            <a:ext cx="84582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spcBef>
                <a:spcPts val="0"/>
              </a:spcBef>
            </a:pPr>
            <a:r>
              <a:rPr lang="en-US" sz="3200" dirty="0"/>
              <a:t>Collaborators</a:t>
            </a:r>
          </a:p>
          <a:p>
            <a:pPr marL="0" indent="0" eaLnBrk="1" hangingPunct="1">
              <a:spcBef>
                <a:spcPts val="0"/>
              </a:spcBef>
            </a:pPr>
            <a:endParaRPr lang="en-US" sz="3200" dirty="0"/>
          </a:p>
          <a:p>
            <a:pPr marL="0" indent="0" eaLnBrk="1" hangingPunct="1">
              <a:spcBef>
                <a:spcPts val="0"/>
              </a:spcBef>
            </a:pPr>
            <a:endParaRPr lang="en-US" sz="3200" dirty="0"/>
          </a:p>
          <a:p>
            <a:pPr marL="0" indent="0" eaLnBrk="1" hangingPunct="1">
              <a:spcBef>
                <a:spcPts val="0"/>
              </a:spcBef>
            </a:pPr>
            <a:endParaRPr lang="en-US" sz="3200" dirty="0"/>
          </a:p>
          <a:p>
            <a:pPr marL="0" indent="0" eaLnBrk="1" hangingPunct="1">
              <a:spcBef>
                <a:spcPts val="0"/>
              </a:spcBef>
            </a:pPr>
            <a:endParaRPr lang="en-US" sz="3200" dirty="0"/>
          </a:p>
          <a:p>
            <a:pPr marL="0" indent="0" eaLnBrk="1" hangingPunct="1">
              <a:spcBef>
                <a:spcPts val="0"/>
              </a:spcBef>
            </a:pPr>
            <a:endParaRPr lang="en-US" sz="3200" dirty="0"/>
          </a:p>
          <a:p>
            <a:pPr marL="0" indent="0" eaLnBrk="1" hangingPunct="1">
              <a:spcBef>
                <a:spcPts val="0"/>
              </a:spcBef>
            </a:pPr>
            <a:r>
              <a:rPr lang="en-US" sz="3200" dirty="0"/>
              <a:t>and the JOOL Health Team!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85" y="2861426"/>
            <a:ext cx="1621340" cy="2177228"/>
          </a:xfrm>
          <a:prstGeom prst="rect">
            <a:avLst/>
          </a:prstGeom>
          <a:noFill/>
          <a:ln w="571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84511-3504-C34E-A426-741B62D16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72376"/>
            <a:ext cx="1444185" cy="2166278"/>
          </a:xfrm>
          <a:prstGeom prst="rect">
            <a:avLst/>
          </a:prstGeom>
          <a:ln w="57150">
            <a:solidFill>
              <a:srgbClr val="000099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BDD5A2-D7F2-DA4A-BEE3-8E3B368664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6" t="-1" r="22543" b="11775"/>
          <a:stretch/>
        </p:blipFill>
        <p:spPr>
          <a:xfrm>
            <a:off x="5613140" y="2861426"/>
            <a:ext cx="1774647" cy="2229900"/>
          </a:xfrm>
          <a:prstGeom prst="rect">
            <a:avLst/>
          </a:prstGeom>
          <a:ln w="57150">
            <a:solidFill>
              <a:srgbClr val="000099"/>
            </a:solidFill>
          </a:ln>
        </p:spPr>
      </p:pic>
      <p:sp>
        <p:nvSpPr>
          <p:cNvPr id="31" name="Rectangle 2">
            <a:extLst>
              <a:ext uri="{FF2B5EF4-FFF2-40B4-BE49-F238E27FC236}">
                <a16:creationId xmlns:a16="http://schemas.microsoft.com/office/drawing/2014/main" id="{891DC370-949B-8841-A4BF-8C99A5BE8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400"/>
            <a:ext cx="8458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kern="0">
                <a:solidFill>
                  <a:schemeClr val="accent2"/>
                </a:solidFill>
              </a:rPr>
              <a:t>Thank you!!</a:t>
            </a:r>
            <a:br>
              <a:rPr lang="en-US" altLang="en-US" kern="0">
                <a:solidFill>
                  <a:schemeClr val="accent2"/>
                </a:solidFill>
              </a:rPr>
            </a:br>
            <a:endParaRPr lang="en-US" altLang="en-US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2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</a:t>
            </a:r>
            <a:br>
              <a:rPr lang="en-US" sz="4400" dirty="0">
                <a:solidFill>
                  <a:srgbClr val="000099"/>
                </a:solidFill>
              </a:rPr>
            </a:br>
            <a:r>
              <a:rPr lang="en-US" sz="3400" dirty="0">
                <a:solidFill>
                  <a:srgbClr val="000099"/>
                </a:solidFill>
              </a:rPr>
              <a:t>(PI/CEO: Vic </a:t>
            </a:r>
            <a:r>
              <a:rPr lang="en-US" sz="3400" dirty="0" err="1">
                <a:solidFill>
                  <a:srgbClr val="000099"/>
                </a:solidFill>
              </a:rPr>
              <a:t>Strecher</a:t>
            </a:r>
            <a:r>
              <a:rPr lang="en-US" sz="3400" dirty="0">
                <a:solidFill>
                  <a:srgbClr val="000099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5029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Daily, self-monitoring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The more that a user engages with the app, the better the user’s experience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Users encouraged </a:t>
            </a:r>
            <a:br>
              <a:rPr lang="en-US" dirty="0"/>
            </a:br>
            <a:r>
              <a:rPr lang="en-US" dirty="0"/>
              <a:t>to “chart” daily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Charting does not</a:t>
            </a:r>
            <a:br>
              <a:rPr lang="en-US" dirty="0"/>
            </a:br>
            <a:r>
              <a:rPr lang="en-US" dirty="0"/>
              <a:t>take very long</a:t>
            </a:r>
            <a:br>
              <a:rPr lang="en-US" dirty="0"/>
            </a:br>
            <a:r>
              <a:rPr lang="en-US" dirty="0"/>
              <a:t>(~10 questions)</a:t>
            </a:r>
            <a:br>
              <a:rPr lang="en-US" dirty="0"/>
            </a:br>
            <a:r>
              <a:rPr lang="en-US" dirty="0"/>
              <a:t>but, for some, it </a:t>
            </a:r>
            <a:br>
              <a:rPr lang="en-US" dirty="0"/>
            </a:br>
            <a:r>
              <a:rPr lang="en-US" dirty="0"/>
              <a:t>may be difficult to</a:t>
            </a:r>
            <a:br>
              <a:rPr lang="en-US" dirty="0"/>
            </a:br>
            <a:r>
              <a:rPr lang="en-US" dirty="0"/>
              <a:t>stay consistent, on </a:t>
            </a:r>
            <a:br>
              <a:rPr lang="en-US" dirty="0"/>
            </a:br>
            <a:r>
              <a:rPr lang="en-US" dirty="0"/>
              <a:t>a daily basis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57" y="2514600"/>
            <a:ext cx="2230243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42" y="2514600"/>
            <a:ext cx="2230244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202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</a:t>
            </a:r>
            <a:br>
              <a:rPr lang="en-US" sz="4400" dirty="0">
                <a:solidFill>
                  <a:srgbClr val="000099"/>
                </a:solidFill>
              </a:rPr>
            </a:br>
            <a:r>
              <a:rPr lang="en-US" sz="3400" dirty="0">
                <a:solidFill>
                  <a:srgbClr val="000099"/>
                </a:solidFill>
              </a:rPr>
              <a:t>(PI/CEO: Vic </a:t>
            </a:r>
            <a:r>
              <a:rPr lang="en-US" sz="3400" dirty="0" err="1">
                <a:solidFill>
                  <a:srgbClr val="000099"/>
                </a:solidFill>
              </a:rPr>
              <a:t>Strecher</a:t>
            </a:r>
            <a:r>
              <a:rPr lang="en-US" sz="3400" dirty="0">
                <a:solidFill>
                  <a:srgbClr val="000099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5029200"/>
          </a:xfrm>
        </p:spPr>
        <p:txBody>
          <a:bodyPr>
            <a:norm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Excellent engagement strategies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An engaging onboarding process</a:t>
            </a:r>
          </a:p>
          <a:p>
            <a:pPr marL="1314450" lvl="3" indent="-457200">
              <a:buFont typeface="Arial" panose="020B0604020202020204" pitchFamily="34" charset="0"/>
              <a:buChar char="•"/>
            </a:pPr>
            <a:r>
              <a:rPr lang="en-US" dirty="0"/>
              <a:t>Core values</a:t>
            </a:r>
          </a:p>
          <a:p>
            <a:pPr marL="1314450" lvl="3" indent="-457200">
              <a:buFont typeface="Arial" panose="020B0604020202020204" pitchFamily="34" charset="0"/>
              <a:buChar char="•"/>
            </a:pPr>
            <a:r>
              <a:rPr lang="en-US" dirty="0"/>
              <a:t>Purpose statement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Gamification</a:t>
            </a:r>
          </a:p>
          <a:p>
            <a:pPr marL="1314450" lvl="3" indent="-457200">
              <a:buFont typeface="Arial" panose="020B0604020202020204" pitchFamily="34" charset="0"/>
              <a:buChar char="•"/>
            </a:pPr>
            <a:r>
              <a:rPr lang="en-US" dirty="0"/>
              <a:t>Dynamic boat</a:t>
            </a:r>
          </a:p>
          <a:p>
            <a:pPr marL="1314450" lvl="3" indent="-457200">
              <a:buFont typeface="Arial" panose="020B0604020202020204" pitchFamily="34" charset="0"/>
              <a:buChar char="•"/>
            </a:pPr>
            <a:r>
              <a:rPr lang="en-US" dirty="0"/>
              <a:t>Unlock features</a:t>
            </a:r>
            <a:br>
              <a:rPr lang="en-US" dirty="0"/>
            </a:br>
            <a:r>
              <a:rPr lang="en-US" dirty="0"/>
              <a:t>as you chart</a:t>
            </a:r>
          </a:p>
          <a:p>
            <a:pPr marL="1314450" lvl="3" indent="-457200">
              <a:buFont typeface="Arial" panose="020B0604020202020204" pitchFamily="34" charset="0"/>
              <a:buChar char="•"/>
            </a:pPr>
            <a:r>
              <a:rPr lang="en-US" dirty="0"/>
              <a:t>“How well do we </a:t>
            </a:r>
            <a:br>
              <a:rPr lang="en-US" dirty="0"/>
            </a:br>
            <a:r>
              <a:rPr lang="en-US" dirty="0"/>
              <a:t>know you?”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en-US" dirty="0"/>
              <a:t>Customization</a:t>
            </a:r>
          </a:p>
          <a:p>
            <a:pPr marL="857250" lvl="2" indent="-457200">
              <a:buFont typeface="Arial" panose="020B0604020202020204" pitchFamily="34" charset="0"/>
              <a:buChar char="•"/>
            </a:pPr>
            <a:r>
              <a:rPr lang="is-IS" dirty="0"/>
              <a:t>…and so 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286000"/>
            <a:ext cx="1973889" cy="396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819400"/>
            <a:ext cx="3416301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838200"/>
          </a:xfrm>
        </p:spPr>
        <p:txBody>
          <a:bodyPr/>
          <a:lstStyle/>
          <a:p>
            <a:r>
              <a:rPr lang="en-US" sz="4400" dirty="0">
                <a:solidFill>
                  <a:srgbClr val="000099"/>
                </a:solidFill>
              </a:rPr>
              <a:t>JOOL </a:t>
            </a:r>
            <a:br>
              <a:rPr lang="en-US" sz="4400" dirty="0">
                <a:solidFill>
                  <a:srgbClr val="000099"/>
                </a:solidFill>
              </a:rPr>
            </a:br>
            <a:r>
              <a:rPr lang="en-US" sz="3400" dirty="0">
                <a:solidFill>
                  <a:srgbClr val="000099"/>
                </a:solidFill>
              </a:rPr>
              <a:t>(PI/CEO: Vic </a:t>
            </a:r>
            <a:r>
              <a:rPr lang="en-US" sz="3400" dirty="0" err="1">
                <a:solidFill>
                  <a:srgbClr val="000099"/>
                </a:solidFill>
              </a:rPr>
              <a:t>Strecher</a:t>
            </a:r>
            <a:r>
              <a:rPr lang="en-US" sz="3400" dirty="0">
                <a:solidFill>
                  <a:srgbClr val="000099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502920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u="sng" dirty="0"/>
              <a:t>At the time our collaboration began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JOOL had not yet incorporated “push notifications” to encourage users to chart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This became the main interest of the micro-randomized trial.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611EA-2376-4D8A-B063-9E6ECD99A1E4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0490987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AMURPHY@ELYFSCDFUVWZY5H8" val="4189"/>
  <p:tag name="DEFAULTDISPLAYSOURCE" val="\documentclass{article}\pagestyle{empty}&#10;\begin{document}&#10;&#10;\end{document}&#10;"/>
  <p:tag name="EMBEDFONTS" val="1"/>
  <p:tag name="FIRSTSAMURPHY@8NUDJOMG8PWYY5H6" val="5002"/>
  <p:tag name="FIRSTSAMURPHY@8NULKKM0OFWYY5H6" val="5156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40836</TotalTime>
  <Words>3870</Words>
  <Application>Microsoft Macintosh PowerPoint</Application>
  <PresentationFormat>On-screen Show (4:3)</PresentationFormat>
  <Paragraphs>620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ＭＳ 明朝</vt:lpstr>
      <vt:lpstr>Arial</vt:lpstr>
      <vt:lpstr>Cambria</vt:lpstr>
      <vt:lpstr>Cambria Math</vt:lpstr>
      <vt:lpstr>Times New Roman</vt:lpstr>
      <vt:lpstr>Default Design</vt:lpstr>
      <vt:lpstr>Analysis of  Micro-randomized Trials (with a Binary Outcome)</vt:lpstr>
      <vt:lpstr>Outline</vt:lpstr>
      <vt:lpstr>Outline</vt:lpstr>
      <vt:lpstr>JOOL  (PI/CEO: Vic Strecher)</vt:lpstr>
      <vt:lpstr>JOOL  (PI/CEO: Vic Strecher)</vt:lpstr>
      <vt:lpstr>JOOL  (PI/CEO: Vic Strecher)</vt:lpstr>
      <vt:lpstr>JOOL  (PI/CEO: Vic Strecher)</vt:lpstr>
      <vt:lpstr>JOOL  (PI/CEO: Vic Strecher)</vt:lpstr>
      <vt:lpstr>JOOL  (PI/CEO: Vic Strecher)</vt:lpstr>
      <vt:lpstr>Outline</vt:lpstr>
      <vt:lpstr>JOOL MRT</vt:lpstr>
      <vt:lpstr>JOOL MRT, Flow</vt:lpstr>
      <vt:lpstr>JOOL MRT, Availability</vt:lpstr>
      <vt:lpstr>JOOL MRT, Tailored Messages</vt:lpstr>
      <vt:lpstr>JOOL MRT, Tailored Messages</vt:lpstr>
      <vt:lpstr>JOOL MRT, Sample Size</vt:lpstr>
      <vt:lpstr>Outline</vt:lpstr>
      <vt:lpstr>JOOL MRT, Primary Aim</vt:lpstr>
      <vt:lpstr>JOOL MRT, Secondary Aim 1</vt:lpstr>
      <vt:lpstr>JOOL MRT, Secondary Aim 2</vt:lpstr>
      <vt:lpstr>JOOL MRT, Exploratory Aim</vt:lpstr>
      <vt:lpstr>Outline</vt:lpstr>
      <vt:lpstr>JOOL MRT, Schematic</vt:lpstr>
      <vt:lpstr>Methodology, Notation</vt:lpstr>
      <vt:lpstr>Methodology, Notation (cont’d)</vt:lpstr>
      <vt:lpstr>Methodology, Notation (cont’d)</vt:lpstr>
      <vt:lpstr>Methodology, Intuition</vt:lpstr>
      <vt:lpstr>Methodology, Randomization Probabilities,  π_t (H_t )</vt:lpstr>
      <vt:lpstr>Methodology, Centering Probabilities, p_(d,t) (X_t)</vt:lpstr>
      <vt:lpstr>Methodology, Causal Effects</vt:lpstr>
      <vt:lpstr>Methodology, Causal Effects</vt:lpstr>
      <vt:lpstr>Methodology, Causal Modeling</vt:lpstr>
      <vt:lpstr>Methodology, Log-linear Regression</vt:lpstr>
      <vt:lpstr>Methodology, Weights</vt:lpstr>
      <vt:lpstr>Methodology, Weights</vt:lpstr>
      <vt:lpstr>Methodology, Obtain α ̂,β ̂</vt:lpstr>
      <vt:lpstr>Methodology, Properties</vt:lpstr>
      <vt:lpstr>Methodology, Implementation</vt:lpstr>
      <vt:lpstr>Outline</vt:lpstr>
      <vt:lpstr>JOOL MRT, Sample Descriptives</vt:lpstr>
      <vt:lpstr>JOOL MRT, Control-covariates Zt</vt:lpstr>
      <vt:lpstr>JOOL MRT, Control-covariates Zt</vt:lpstr>
      <vt:lpstr>JOOL MRT, Control-covariates Zt</vt:lpstr>
      <vt:lpstr>JOOL MRT, Time-of-day Randzs.  Anecdote: Data Management Error</vt:lpstr>
      <vt:lpstr>JOOL MRT, Time-of-day Randzs. </vt:lpstr>
      <vt:lpstr>JOOL MRT, Push Randomizations </vt:lpstr>
      <vt:lpstr>JOOL MRT, Weights</vt:lpstr>
      <vt:lpstr>JOOL MRT, Weights</vt:lpstr>
      <vt:lpstr>JOOL MRT, Balance</vt:lpstr>
      <vt:lpstr>JOOL MRT, Availability by day</vt:lpstr>
      <vt:lpstr>JOOL MRT, Charted | available</vt:lpstr>
      <vt:lpstr>JOOL, Primary Aim Results</vt:lpstr>
      <vt:lpstr>JOOL, Primary Aim Results</vt:lpstr>
      <vt:lpstr>JOOL, Secondary Aim 1 Results</vt:lpstr>
      <vt:lpstr>JOOL, Secondary Aim 1 Results</vt:lpstr>
      <vt:lpstr>JOOL, Secondary Aim 1 Results</vt:lpstr>
      <vt:lpstr>JOOL, Secondary Aim 2 Results</vt:lpstr>
      <vt:lpstr>JOOL, Secondary Aim 2 Results</vt:lpstr>
      <vt:lpstr>JOOL, Secondary Aim 2 Results</vt:lpstr>
      <vt:lpstr>JOOL, Exploratory Aim Results</vt:lpstr>
      <vt:lpstr>JOOL, Exploratory Aim Results</vt:lpstr>
      <vt:lpstr>JOOL, Exploratory Aim Results</vt:lpstr>
      <vt:lpstr> </vt:lpstr>
    </vt:vector>
  </TitlesOfParts>
  <Company>University of Michigan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Experimental Designs for Developing Adaptive Treatment Strategies</dc:title>
  <dc:creator>sam</dc:creator>
  <cp:lastModifiedBy>Microsoft Office User</cp:lastModifiedBy>
  <cp:revision>2643</cp:revision>
  <cp:lastPrinted>2018-11-05T21:52:51Z</cp:lastPrinted>
  <dcterms:created xsi:type="dcterms:W3CDTF">2003-03-11T16:02:18Z</dcterms:created>
  <dcterms:modified xsi:type="dcterms:W3CDTF">2018-11-05T21:54:56Z</dcterms:modified>
</cp:coreProperties>
</file>